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31"/>
  </p:notesMasterIdLst>
  <p:sldIdLst>
    <p:sldId id="292" r:id="rId5"/>
    <p:sldId id="1305" r:id="rId6"/>
    <p:sldId id="352" r:id="rId7"/>
    <p:sldId id="1307" r:id="rId8"/>
    <p:sldId id="1300" r:id="rId9"/>
    <p:sldId id="1284" r:id="rId10"/>
    <p:sldId id="1308" r:id="rId11"/>
    <p:sldId id="1285" r:id="rId12"/>
    <p:sldId id="1309" r:id="rId13"/>
    <p:sldId id="1286" r:id="rId14"/>
    <p:sldId id="1287" r:id="rId15"/>
    <p:sldId id="1310" r:id="rId16"/>
    <p:sldId id="1311" r:id="rId17"/>
    <p:sldId id="1312" r:id="rId18"/>
    <p:sldId id="1313" r:id="rId19"/>
    <p:sldId id="1292" r:id="rId20"/>
    <p:sldId id="1293" r:id="rId21"/>
    <p:sldId id="1294" r:id="rId22"/>
    <p:sldId id="1295" r:id="rId23"/>
    <p:sldId id="1296" r:id="rId24"/>
    <p:sldId id="1314" r:id="rId25"/>
    <p:sldId id="1316" r:id="rId26"/>
    <p:sldId id="1317" r:id="rId27"/>
    <p:sldId id="1297" r:id="rId28"/>
    <p:sldId id="1288" r:id="rId29"/>
    <p:sldId id="1249" r:id="rId30"/>
  </p:sldIdLst>
  <p:sldSz cx="9144000" cy="5143500" type="screen16x9"/>
  <p:notesSz cx="6858000" cy="9144000"/>
  <p:custShowLst>
    <p:custShow name="Custom Show 1" id="0">
      <p:sldLst>
        <p:sld r:id="rId5"/>
        <p:sld r:id="rId7"/>
        <p:sld r:id="rId9"/>
        <p:sld r:id="rId10"/>
        <p:sld r:id="rId14"/>
      </p:sldLst>
    </p:custShow>
  </p:custShow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612" userDrawn="1">
          <p15:clr>
            <a:srgbClr val="A4A3A4"/>
          </p15:clr>
        </p15:guide>
        <p15:guide id="2" pos="144" userDrawn="1">
          <p15:clr>
            <a:srgbClr val="A4A3A4"/>
          </p15:clr>
        </p15:guide>
        <p15:guide id="3" orient="horz" pos="876" userDrawn="1">
          <p15:clr>
            <a:srgbClr val="A4A3A4"/>
          </p15:clr>
        </p15:guide>
      </p15:sldGuideLst>
    </p:ext>
    <p: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xmlns="" r:id="rId220"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3264"/>
    <a:srgbClr val="841910"/>
    <a:srgbClr val="DFDDFB"/>
    <a:srgbClr val="213164"/>
    <a:srgbClr val="213163"/>
    <a:srgbClr val="E3E1FB"/>
    <a:srgbClr val="FFAB40"/>
    <a:srgbClr val="FFFFFF"/>
    <a:srgbClr val="0000FF"/>
    <a:srgbClr val="FFCD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410EFA8-133E-C6F0-4BF0-CA553FAF2DD6}" v="4" dt="2024-04-01T08:18:52.423"/>
    <p1510:client id="{EC8EA0C5-BD5F-4302-91C7-5AB04215853C}" v="5" dt="2024-04-01T08:17:11.322"/>
    <p1510:client id="{F9605AE3-8B2D-ECAA-E135-55D4A33FAE2F}" v="15" dt="2024-04-01T06:55:39.45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927" autoAdjust="0"/>
    <p:restoredTop sz="94660"/>
  </p:normalViewPr>
  <p:slideViewPr>
    <p:cSldViewPr snapToGrid="0">
      <p:cViewPr varScale="1">
        <p:scale>
          <a:sx n="73" d="100"/>
          <a:sy n="73" d="100"/>
        </p:scale>
        <p:origin x="1296" y="40"/>
      </p:cViewPr>
      <p:guideLst>
        <p:guide orient="horz" pos="612"/>
        <p:guide pos="144"/>
        <p:guide orient="horz" pos="87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22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220" Type="http://customschemas.google.com/relationships/presentationmetadata" Target="metadata"/><Relationship Id="rId225"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22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223"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 Id="rId222"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E7D7BE-B1CD-41F1-9DDE-F3BBBC55BBFD}"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2660E8EA-4C38-4480-80FB-2EE5BA6984B3}" type="pres">
      <dgm:prSet presAssocID="{9CE7D7BE-B1CD-41F1-9DDE-F3BBBC55BBFD}" presName="Name0" presStyleCnt="0">
        <dgm:presLayoutVars>
          <dgm:chMax val="11"/>
          <dgm:chPref val="11"/>
          <dgm:dir/>
          <dgm:resizeHandles/>
        </dgm:presLayoutVars>
      </dgm:prSet>
      <dgm:spPr/>
    </dgm:pt>
  </dgm:ptLst>
  <dgm:cxnLst>
    <dgm:cxn modelId="{C84E9C6A-95CD-430E-B250-50748F350F7D}" type="presOf" srcId="{9CE7D7BE-B1CD-41F1-9DDE-F3BBBC55BBFD}" destId="{2660E8EA-4C38-4480-80FB-2EE5BA6984B3}" srcOrd="0"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pPr algn="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671224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246731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263170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1756121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101011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540646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48123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extLst>
      <p:ext uri="{BB962C8B-B14F-4D97-AF65-F5344CB8AC3E}">
        <p14:creationId xmlns:p14="http://schemas.microsoft.com/office/powerpoint/2010/main" val="1272307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0" algn="l">
              <a:lnSpc>
                <a:spcPct val="100000"/>
              </a:lnSpc>
              <a:spcBef>
                <a:spcPts val="0"/>
              </a:spcBef>
              <a:spcAft>
                <a:spcPts val="0"/>
              </a:spcAft>
              <a:buSzPts val="1100"/>
              <a:buNone/>
            </a:pPr>
            <a:endParaRPr lang="en"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93475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81168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9913028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249617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458256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476182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453239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822427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pPr/>
              <a:t>4/9/2024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pPr/>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MT"/>
                <a:cs typeface="Arial M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800" b="0" i="0">
                <a:solidFill>
                  <a:schemeClr val="tx1"/>
                </a:solidFill>
                <a:latin typeface="Arial MT"/>
                <a:cs typeface="Arial MT"/>
              </a:defRPr>
            </a:lvl1pPr>
          </a:lstStyle>
          <a:p>
            <a:pPr marL="12700">
              <a:lnSpc>
                <a:spcPct val="100000"/>
              </a:lnSpc>
              <a:spcBef>
                <a:spcPts val="25"/>
              </a:spcBef>
            </a:pPr>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3FD61DA6-D9C3-4FDE-8A87-022315D71125}" type="datetime1">
              <a:rPr lang="en-US" smtClean="0"/>
              <a:pPr/>
              <a:t>4/9/2024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pPr/>
              <a:t>‹#›</a:t>
            </a:fld>
            <a:endParaRPr/>
          </a:p>
        </p:txBody>
      </p:sp>
    </p:spTree>
    <p:extLst>
      <p:ext uri="{BB962C8B-B14F-4D97-AF65-F5344CB8AC3E}">
        <p14:creationId xmlns:p14="http://schemas.microsoft.com/office/powerpoint/2010/main" val="2837878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8" name="Rectangle 7">
            <a:extLst>
              <a:ext uri="{FF2B5EF4-FFF2-40B4-BE49-F238E27FC236}">
                <a16:creationId xmlns:a16="http://schemas.microsoft.com/office/drawing/2014/main" id="{9759FAC2-2004-4EAC-FA79-8395FA9E5834}"/>
              </a:ext>
            </a:extLst>
          </p:cNvPr>
          <p:cNvSpPr/>
          <p:nvPr userDrawn="1"/>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110;p4" descr="A close up of a sign&#10;&#10;Description automatically generated">
            <a:extLst>
              <a:ext uri="{FF2B5EF4-FFF2-40B4-BE49-F238E27FC236}">
                <a16:creationId xmlns:a16="http://schemas.microsoft.com/office/drawing/2014/main" id="{CE849A3B-BCF0-B774-F89E-81965C71F93E}"/>
              </a:ext>
            </a:extLst>
          </p:cNvPr>
          <p:cNvPicPr preferRelativeResize="0"/>
          <p:nvPr userDrawn="1"/>
        </p:nvPicPr>
        <p:blipFill rotWithShape="1">
          <a:blip r:embed="rId13">
            <a:alphaModFix/>
          </a:blip>
          <a:srcRect/>
          <a:stretch/>
        </p:blipFill>
        <p:spPr>
          <a:xfrm>
            <a:off x="7799751" y="88917"/>
            <a:ext cx="1233874" cy="412476"/>
          </a:xfrm>
          <a:prstGeom prst="rect">
            <a:avLst/>
          </a:prstGeom>
          <a:noFill/>
          <a:ln>
            <a:noFill/>
          </a:ln>
        </p:spPr>
      </p:pic>
      <p:sp>
        <p:nvSpPr>
          <p:cNvPr id="2" name="Rectangle 1">
            <a:extLst>
              <a:ext uri="{FF2B5EF4-FFF2-40B4-BE49-F238E27FC236}">
                <a16:creationId xmlns:a16="http://schemas.microsoft.com/office/drawing/2014/main" id="{5DA41203-56BE-577E-A8C1-98B09B515AAC}"/>
              </a:ext>
            </a:extLst>
          </p:cNvPr>
          <p:cNvSpPr/>
          <p:nvPr userDrawn="1"/>
        </p:nvSpPr>
        <p:spPr>
          <a:xfrm>
            <a:off x="7594600" y="82567"/>
            <a:ext cx="165100" cy="412476"/>
          </a:xfrm>
          <a:prstGeom prst="rect">
            <a:avLst/>
          </a:prstGeom>
          <a:solidFill>
            <a:srgbClr val="8419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113AE749-D756-44D4-7512-5A64C3448524}"/>
              </a:ext>
            </a:extLst>
          </p:cNvPr>
          <p:cNvSpPr/>
          <p:nvPr userDrawn="1"/>
        </p:nvSpPr>
        <p:spPr>
          <a:xfrm>
            <a:off x="7440249" y="82567"/>
            <a:ext cx="103551" cy="412476"/>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7AC47A97-ED2C-01CD-35B7-62DB0980AD76}"/>
              </a:ext>
            </a:extLst>
          </p:cNvPr>
          <p:cNvSpPr/>
          <p:nvPr userDrawn="1"/>
        </p:nvSpPr>
        <p:spPr>
          <a:xfrm>
            <a:off x="0" y="5086350"/>
            <a:ext cx="9144000" cy="69850"/>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005834B6-17D2-3D0A-58FC-6B1CA1321EBB}"/>
              </a:ext>
            </a:extLst>
          </p:cNvPr>
          <p:cNvSpPr/>
          <p:nvPr userDrawn="1"/>
        </p:nvSpPr>
        <p:spPr>
          <a:xfrm>
            <a:off x="0" y="88917"/>
            <a:ext cx="7283428" cy="406126"/>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4563F94C-8FC4-4D17-213C-5A08DC1A14F1}"/>
              </a:ext>
            </a:extLst>
          </p:cNvPr>
          <p:cNvSpPr txBox="1"/>
          <p:nvPr userDrawn="1"/>
        </p:nvSpPr>
        <p:spPr>
          <a:xfrm>
            <a:off x="92480" y="105826"/>
            <a:ext cx="3953740" cy="369332"/>
          </a:xfrm>
          <a:prstGeom prst="rect">
            <a:avLst/>
          </a:prstGeom>
          <a:noFill/>
        </p:spPr>
        <p:txBody>
          <a:bodyPr wrap="square" rtlCol="0">
            <a:spAutoFit/>
          </a:bodyPr>
          <a:lstStyle/>
          <a:p>
            <a:r>
              <a:rPr lang="en-US" sz="1800" b="0">
                <a:solidFill>
                  <a:schemeClr val="bg1"/>
                </a:solidFill>
              </a:rPr>
              <a:t>Next Gen Employability Program</a:t>
            </a:r>
          </a:p>
        </p:txBody>
      </p:sp>
    </p:spTree>
  </p:cSld>
  <p:clrMap bg1="lt1" tx1="dk1" bg2="dk2" tx2="lt2" accent1="accent1" accent2="accent2" accent3="accent3" accent4="accent4" accent5="accent5" accent6="accent6" hlink="hlink" folHlink="folHlink"/>
  <p:sldLayoutIdLst>
    <p:sldLayoutId id="2147483666" r:id="rId1"/>
    <p:sldLayoutId id="2147483654" r:id="rId2"/>
    <p:sldLayoutId id="2147483668" r:id="rId3"/>
    <p:sldLayoutId id="2147483669" r:id="rId4"/>
    <p:sldLayoutId id="2147483670" r:id="rId5"/>
    <p:sldLayoutId id="2147483656" r:id="rId6"/>
    <p:sldLayoutId id="2147483657" r:id="rId7"/>
    <p:sldLayoutId id="2147483659" r:id="rId8"/>
    <p:sldLayoutId id="2147483674" r:id="rId9"/>
    <p:sldLayoutId id="2147483687" r:id="rId10"/>
    <p:sldLayoutId id="214748370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5236A7EE-63C5-F101-791D-20DB74487B5F}"/>
              </a:ext>
            </a:extLst>
          </p:cNvPr>
          <p:cNvSpPr/>
          <p:nvPr/>
        </p:nvSpPr>
        <p:spPr>
          <a:xfrm>
            <a:off x="0" y="0"/>
            <a:ext cx="9144000" cy="5143500"/>
          </a:xfrm>
          <a:prstGeom prst="rect">
            <a:avLst/>
          </a:prstGeom>
          <a:solidFill>
            <a:srgbClr val="DFDD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7" name="Picture 26" descr="A white circle in the sky&#10;&#10;Description automatically generated">
            <a:extLst>
              <a:ext uri="{FF2B5EF4-FFF2-40B4-BE49-F238E27FC236}">
                <a16:creationId xmlns:a16="http://schemas.microsoft.com/office/drawing/2014/main" id="{1D208048-E027-53B8-75D2-1A56790EAEA4}"/>
              </a:ext>
            </a:extLst>
          </p:cNvPr>
          <p:cNvPicPr>
            <a:picLocks noChangeAspect="1"/>
          </p:cNvPicPr>
          <p:nvPr/>
        </p:nvPicPr>
        <p:blipFill rotWithShape="1">
          <a:blip r:embed="rId3">
            <a:alphaModFix amt="5000"/>
          </a:blip>
          <a:srcRect t="5928" r="746" b="10206"/>
          <a:stretch/>
        </p:blipFill>
        <p:spPr>
          <a:xfrm>
            <a:off x="20747" y="15367"/>
            <a:ext cx="9130937" cy="5143501"/>
          </a:xfrm>
          <a:prstGeom prst="rect">
            <a:avLst/>
          </a:prstGeom>
          <a:effectLst/>
        </p:spPr>
      </p:pic>
      <p:sp>
        <p:nvSpPr>
          <p:cNvPr id="22" name="Rectangle 21">
            <a:extLst>
              <a:ext uri="{FF2B5EF4-FFF2-40B4-BE49-F238E27FC236}">
                <a16:creationId xmlns:a16="http://schemas.microsoft.com/office/drawing/2014/main" id="{03D60DAB-D335-1BD9-E58E-A9668EF00ACF}"/>
              </a:ext>
            </a:extLst>
          </p:cNvPr>
          <p:cNvSpPr/>
          <p:nvPr/>
        </p:nvSpPr>
        <p:spPr>
          <a:xfrm>
            <a:off x="1865074" y="730897"/>
            <a:ext cx="6301139" cy="3966472"/>
          </a:xfrm>
          <a:prstGeom prst="rect">
            <a:avLst/>
          </a:prstGeom>
          <a:solidFill>
            <a:srgbClr val="213163"/>
          </a:solidFill>
          <a:ln>
            <a:solidFill>
              <a:srgbClr val="213163"/>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13F58464-A114-244B-EF0C-6FE8EEDA9F75}"/>
              </a:ext>
            </a:extLst>
          </p:cNvPr>
          <p:cNvSpPr/>
          <p:nvPr/>
        </p:nvSpPr>
        <p:spPr>
          <a:xfrm>
            <a:off x="988684" y="1023080"/>
            <a:ext cx="6985193" cy="3451405"/>
          </a:xfrm>
          <a:prstGeom prst="rect">
            <a:avLst/>
          </a:prstGeom>
          <a:solidFill>
            <a:schemeClr val="bg1"/>
          </a:solidFill>
          <a:ln>
            <a:solidFill>
              <a:schemeClr val="bg1"/>
            </a:solidFill>
          </a:ln>
          <a:effectLst>
            <a:outerShdw blurRad="508000" sx="105000" sy="105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BC4CF228-26B3-09C5-44DF-CA8F345519C2}"/>
              </a:ext>
            </a:extLst>
          </p:cNvPr>
          <p:cNvSpPr/>
          <p:nvPr/>
        </p:nvSpPr>
        <p:spPr>
          <a:xfrm>
            <a:off x="2490558" y="2787442"/>
            <a:ext cx="50564" cy="446915"/>
          </a:xfrm>
          <a:prstGeom prst="rect">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B1520DAD-F8CC-E505-163A-1A40C1FCC226}"/>
              </a:ext>
            </a:extLst>
          </p:cNvPr>
          <p:cNvSpPr txBox="1"/>
          <p:nvPr/>
        </p:nvSpPr>
        <p:spPr>
          <a:xfrm>
            <a:off x="2029564" y="2248174"/>
            <a:ext cx="5025352" cy="400110"/>
          </a:xfrm>
          <a:prstGeom prst="rect">
            <a:avLst/>
          </a:prstGeom>
          <a:noFill/>
        </p:spPr>
        <p:txBody>
          <a:bodyPr wrap="square" rtlCol="0">
            <a:spAutoFit/>
          </a:bodyPr>
          <a:lstStyle/>
          <a:p>
            <a:r>
              <a:rPr lang="en-US" sz="2000" b="1">
                <a:solidFill>
                  <a:srgbClr val="161D23"/>
                </a:solidFill>
              </a:rPr>
              <a:t>NEXT GEN EMPLOYABILITY PROGRAM</a:t>
            </a:r>
          </a:p>
        </p:txBody>
      </p:sp>
      <p:sp>
        <p:nvSpPr>
          <p:cNvPr id="7" name="TextBox 6">
            <a:extLst>
              <a:ext uri="{FF2B5EF4-FFF2-40B4-BE49-F238E27FC236}">
                <a16:creationId xmlns:a16="http://schemas.microsoft.com/office/drawing/2014/main" id="{7054292D-CF71-BD6B-6494-F0C14CB8262D}"/>
              </a:ext>
            </a:extLst>
          </p:cNvPr>
          <p:cNvSpPr txBox="1"/>
          <p:nvPr/>
        </p:nvSpPr>
        <p:spPr>
          <a:xfrm>
            <a:off x="2541122" y="2795733"/>
            <a:ext cx="4019698" cy="400110"/>
          </a:xfrm>
          <a:prstGeom prst="rect">
            <a:avLst/>
          </a:prstGeom>
          <a:noFill/>
        </p:spPr>
        <p:txBody>
          <a:bodyPr wrap="square" rtlCol="0">
            <a:spAutoFit/>
          </a:bodyPr>
          <a:lstStyle/>
          <a:p>
            <a:r>
              <a:rPr lang="en-US" sz="2000" dirty="0">
                <a:solidFill>
                  <a:srgbClr val="161D23"/>
                </a:solidFill>
              </a:rPr>
              <a:t>Creating a future-ready workforce</a:t>
            </a:r>
          </a:p>
        </p:txBody>
      </p:sp>
      <p:sp>
        <p:nvSpPr>
          <p:cNvPr id="13" name="Google Shape;70;p13">
            <a:extLst>
              <a:ext uri="{FF2B5EF4-FFF2-40B4-BE49-F238E27FC236}">
                <a16:creationId xmlns:a16="http://schemas.microsoft.com/office/drawing/2014/main" id="{8C1DD971-C5B3-56AD-1BE7-5C0CC8C3C639}"/>
              </a:ext>
            </a:extLst>
          </p:cNvPr>
          <p:cNvSpPr txBox="1"/>
          <p:nvPr/>
        </p:nvSpPr>
        <p:spPr>
          <a:xfrm>
            <a:off x="1003625" y="364253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Team Members</a:t>
            </a:r>
          </a:p>
        </p:txBody>
      </p:sp>
      <p:sp>
        <p:nvSpPr>
          <p:cNvPr id="14" name="TextBox 13">
            <a:extLst>
              <a:ext uri="{FF2B5EF4-FFF2-40B4-BE49-F238E27FC236}">
                <a16:creationId xmlns:a16="http://schemas.microsoft.com/office/drawing/2014/main" id="{43DEA4E5-E1F9-7C2B-5D82-B9EBDB357F79}"/>
              </a:ext>
            </a:extLst>
          </p:cNvPr>
          <p:cNvSpPr txBox="1"/>
          <p:nvPr/>
        </p:nvSpPr>
        <p:spPr>
          <a:xfrm>
            <a:off x="1095095" y="3956068"/>
            <a:ext cx="2807204" cy="456535"/>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Name : SATHYA M</a:t>
            </a:r>
          </a:p>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ID </a:t>
            </a:r>
            <a:r>
              <a:rPr lang="en-US" sz="1100" b="0" i="0" u="none" strike="noStrike" cap="none">
                <a:solidFill>
                  <a:schemeClr val="tx1"/>
                </a:solidFill>
                <a:latin typeface="Arial"/>
                <a:ea typeface="Arial"/>
                <a:cs typeface="Arial"/>
                <a:sym typeface="Arial"/>
              </a:rPr>
              <a:t>:731121205309</a:t>
            </a:r>
            <a:endParaRPr lang="en-US" sz="1100" b="0" i="0" u="none" strike="noStrike" cap="none" dirty="0">
              <a:solidFill>
                <a:schemeClr val="tx1"/>
              </a:solidFill>
              <a:latin typeface="Arial"/>
              <a:ea typeface="Arial"/>
              <a:cs typeface="Arial"/>
              <a:sym typeface="Arial"/>
            </a:endParaRPr>
          </a:p>
        </p:txBody>
      </p:sp>
      <p:cxnSp>
        <p:nvCxnSpPr>
          <p:cNvPr id="15" name="Straight Connector 14">
            <a:extLst>
              <a:ext uri="{FF2B5EF4-FFF2-40B4-BE49-F238E27FC236}">
                <a16:creationId xmlns:a16="http://schemas.microsoft.com/office/drawing/2014/main" id="{65441A6D-4B56-CED3-7C3C-EF8BA7462425}"/>
              </a:ext>
            </a:extLst>
          </p:cNvPr>
          <p:cNvCxnSpPr>
            <a:cxnSpLocks/>
          </p:cNvCxnSpPr>
          <p:nvPr/>
        </p:nvCxnSpPr>
        <p:spPr>
          <a:xfrm>
            <a:off x="1100213" y="3919492"/>
            <a:ext cx="1986613"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18" name="Google Shape;70;p13">
            <a:extLst>
              <a:ext uri="{FF2B5EF4-FFF2-40B4-BE49-F238E27FC236}">
                <a16:creationId xmlns:a16="http://schemas.microsoft.com/office/drawing/2014/main" id="{CCC1DF48-ED01-057A-9A4F-593C2283B3BB}"/>
              </a:ext>
            </a:extLst>
          </p:cNvPr>
          <p:cNvSpPr txBox="1"/>
          <p:nvPr/>
        </p:nvSpPr>
        <p:spPr>
          <a:xfrm>
            <a:off x="5596477" y="362729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College Name</a:t>
            </a:r>
          </a:p>
        </p:txBody>
      </p:sp>
      <p:cxnSp>
        <p:nvCxnSpPr>
          <p:cNvPr id="20" name="Straight Connector 19">
            <a:extLst>
              <a:ext uri="{FF2B5EF4-FFF2-40B4-BE49-F238E27FC236}">
                <a16:creationId xmlns:a16="http://schemas.microsoft.com/office/drawing/2014/main" id="{EE4AF06F-32E4-745B-8ACE-60EC11F28AB5}"/>
              </a:ext>
            </a:extLst>
          </p:cNvPr>
          <p:cNvCxnSpPr>
            <a:cxnSpLocks/>
          </p:cNvCxnSpPr>
          <p:nvPr/>
        </p:nvCxnSpPr>
        <p:spPr>
          <a:xfrm>
            <a:off x="5693065" y="3919492"/>
            <a:ext cx="1360332"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20BD188-F1AC-8947-CAF9-F4BF1056D5B6}"/>
              </a:ext>
            </a:extLst>
          </p:cNvPr>
          <p:cNvSpPr txBox="1"/>
          <p:nvPr/>
        </p:nvSpPr>
        <p:spPr>
          <a:xfrm>
            <a:off x="5711779" y="3956068"/>
            <a:ext cx="2076839" cy="430887"/>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Government College of </a:t>
            </a:r>
            <a:r>
              <a:rPr lang="en-US" sz="1100" b="0" i="0" u="none" strike="noStrike" cap="none" dirty="0" err="1">
                <a:solidFill>
                  <a:schemeClr val="tx1"/>
                </a:solidFill>
                <a:latin typeface="Arial"/>
                <a:ea typeface="Arial"/>
                <a:cs typeface="Arial"/>
                <a:sym typeface="Arial"/>
              </a:rPr>
              <a:t>Engineering,Erode</a:t>
            </a:r>
            <a:r>
              <a:rPr lang="en-US" sz="1100" b="0" i="0" u="none" strike="noStrike" cap="none" dirty="0">
                <a:solidFill>
                  <a:schemeClr val="tx1"/>
                </a:solidFill>
                <a:latin typeface="Arial"/>
                <a:ea typeface="Arial"/>
                <a:cs typeface="Arial"/>
                <a:sym typeface="Arial"/>
              </a:rPr>
              <a:t>.</a:t>
            </a:r>
          </a:p>
        </p:txBody>
      </p:sp>
      <p:pic>
        <p:nvPicPr>
          <p:cNvPr id="1026" name="Picture 2">
            <a:extLst>
              <a:ext uri="{FF2B5EF4-FFF2-40B4-BE49-F238E27FC236}">
                <a16:creationId xmlns:a16="http://schemas.microsoft.com/office/drawing/2014/main" id="{61466F5C-A7B7-4728-9A5F-F0612A432B9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834750" y="1249149"/>
            <a:ext cx="1146742" cy="666202"/>
          </a:xfrm>
          <a:prstGeom prst="rect">
            <a:avLst/>
          </a:prstGeom>
          <a:extLst>
            <a:ext uri="{909E8E84-426E-40DD-AFC4-6F175D3DCCD1}">
              <a14:hiddenFill xmlns:a14="http://schemas.microsoft.com/office/drawing/2010/main">
                <a:solidFill>
                  <a:srgbClr val="FFFFFF"/>
                </a:solidFill>
              </a14:hiddenFill>
            </a:ext>
          </a:extLst>
        </p:spPr>
      </p:pic>
      <p:pic>
        <p:nvPicPr>
          <p:cNvPr id="1029" name="Picture 5" descr="A logo with people and map&#10;&#10;Description automatically generated">
            <a:extLst>
              <a:ext uri="{FF2B5EF4-FFF2-40B4-BE49-F238E27FC236}">
                <a16:creationId xmlns:a16="http://schemas.microsoft.com/office/drawing/2014/main" id="{BFFC49F7-E3C1-4C7B-B678-EA69593CA0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1189" y="1211666"/>
            <a:ext cx="668564" cy="66620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lose up of a logo&#10;&#10;Description automatically generated">
            <a:extLst>
              <a:ext uri="{FF2B5EF4-FFF2-40B4-BE49-F238E27FC236}">
                <a16:creationId xmlns:a16="http://schemas.microsoft.com/office/drawing/2014/main" id="{E8EBC10E-EEF7-B81B-B43B-76C70375410B}"/>
              </a:ext>
            </a:extLst>
          </p:cNvPr>
          <p:cNvPicPr>
            <a:picLocks noChangeAspect="1"/>
          </p:cNvPicPr>
          <p:nvPr/>
        </p:nvPicPr>
        <p:blipFill>
          <a:blip r:embed="rId6"/>
          <a:stretch>
            <a:fillRect/>
          </a:stretch>
        </p:blipFill>
        <p:spPr>
          <a:xfrm>
            <a:off x="3927667" y="1286631"/>
            <a:ext cx="1587347" cy="51627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590"/>
    </mc:Choice>
    <mc:Fallback xmlns="">
      <p:transition spd="slow" advTm="359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Technology Used</a:t>
            </a:r>
            <a:endParaRPr lang="en-IN" sz="1600"/>
          </a:p>
        </p:txBody>
      </p:sp>
      <p:sp>
        <p:nvSpPr>
          <p:cNvPr id="2" name="Google Shape;62;g5fab984687_2_0">
            <a:extLst>
              <a:ext uri="{FF2B5EF4-FFF2-40B4-BE49-F238E27FC236}">
                <a16:creationId xmlns:a16="http://schemas.microsoft.com/office/drawing/2014/main" id="{07E1EAD1-F835-6956-77CD-17363121C17E}"/>
              </a:ext>
            </a:extLst>
          </p:cNvPr>
          <p:cNvSpPr txBox="1">
            <a:spLocks/>
          </p:cNvSpPr>
          <p:nvPr/>
        </p:nvSpPr>
        <p:spPr>
          <a:xfrm>
            <a:off x="128063" y="1059160"/>
            <a:ext cx="5314387" cy="379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p:txBody>
      </p:sp>
      <p:graphicFrame>
        <p:nvGraphicFramePr>
          <p:cNvPr id="5" name="Diagram 4">
            <a:extLst>
              <a:ext uri="{FF2B5EF4-FFF2-40B4-BE49-F238E27FC236}">
                <a16:creationId xmlns:a16="http://schemas.microsoft.com/office/drawing/2014/main" id="{6907D582-D8F7-CF69-ABAE-503F64E8F161}"/>
              </a:ext>
            </a:extLst>
          </p:cNvPr>
          <p:cNvGraphicFramePr/>
          <p:nvPr>
            <p:extLst>
              <p:ext uri="{D42A27DB-BD31-4B8C-83A1-F6EECF244321}">
                <p14:modId xmlns:p14="http://schemas.microsoft.com/office/powerpoint/2010/main" val="4022671124"/>
              </p:ext>
            </p:extLst>
          </p:nvPr>
        </p:nvGraphicFramePr>
        <p:xfrm>
          <a:off x="-84668" y="615950"/>
          <a:ext cx="8951601"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a:extLst>
              <a:ext uri="{FF2B5EF4-FFF2-40B4-BE49-F238E27FC236}">
                <a16:creationId xmlns:a16="http://schemas.microsoft.com/office/drawing/2014/main" id="{DF48260F-742B-E32A-02FE-B142578BC1A4}"/>
              </a:ext>
            </a:extLst>
          </p:cNvPr>
          <p:cNvPicPr>
            <a:picLocks noChangeAspect="1"/>
          </p:cNvPicPr>
          <p:nvPr/>
        </p:nvPicPr>
        <p:blipFill>
          <a:blip r:embed="rId8"/>
          <a:stretch>
            <a:fillRect/>
          </a:stretch>
        </p:blipFill>
        <p:spPr>
          <a:xfrm>
            <a:off x="1021171" y="1723257"/>
            <a:ext cx="2956469" cy="2573047"/>
          </a:xfrm>
          <a:prstGeom prst="rect">
            <a:avLst/>
          </a:prstGeom>
        </p:spPr>
      </p:pic>
      <p:pic>
        <p:nvPicPr>
          <p:cNvPr id="11" name="Picture 10">
            <a:extLst>
              <a:ext uri="{FF2B5EF4-FFF2-40B4-BE49-F238E27FC236}">
                <a16:creationId xmlns:a16="http://schemas.microsoft.com/office/drawing/2014/main" id="{B089073F-18B7-3DD8-48EB-55DA0C87BA84}"/>
              </a:ext>
            </a:extLst>
          </p:cNvPr>
          <p:cNvPicPr>
            <a:picLocks noChangeAspect="1"/>
          </p:cNvPicPr>
          <p:nvPr/>
        </p:nvPicPr>
        <p:blipFill>
          <a:blip r:embed="rId9"/>
          <a:stretch>
            <a:fillRect/>
          </a:stretch>
        </p:blipFill>
        <p:spPr>
          <a:xfrm>
            <a:off x="4564380" y="1712692"/>
            <a:ext cx="4165599" cy="2090952"/>
          </a:xfrm>
          <a:prstGeom prst="rect">
            <a:avLst/>
          </a:prstGeom>
        </p:spPr>
      </p:pic>
      <p:sp>
        <p:nvSpPr>
          <p:cNvPr id="12" name="TextBox 11">
            <a:extLst>
              <a:ext uri="{FF2B5EF4-FFF2-40B4-BE49-F238E27FC236}">
                <a16:creationId xmlns:a16="http://schemas.microsoft.com/office/drawing/2014/main" id="{652B04F6-FDE4-25BD-3C19-D5DC09B99F1A}"/>
              </a:ext>
            </a:extLst>
          </p:cNvPr>
          <p:cNvSpPr txBox="1"/>
          <p:nvPr/>
        </p:nvSpPr>
        <p:spPr>
          <a:xfrm>
            <a:off x="1000361" y="1361511"/>
            <a:ext cx="3318484" cy="307777"/>
          </a:xfrm>
          <a:prstGeom prst="rect">
            <a:avLst/>
          </a:prstGeom>
          <a:noFill/>
        </p:spPr>
        <p:txBody>
          <a:bodyPr wrap="square" rtlCol="0">
            <a:spAutoFit/>
          </a:bodyPr>
          <a:lstStyle/>
          <a:p>
            <a:pPr algn="ctr"/>
            <a:r>
              <a:rPr lang="en-US"/>
              <a:t>Front-end</a:t>
            </a:r>
          </a:p>
        </p:txBody>
      </p:sp>
      <p:sp>
        <p:nvSpPr>
          <p:cNvPr id="13" name="TextBox 12">
            <a:extLst>
              <a:ext uri="{FF2B5EF4-FFF2-40B4-BE49-F238E27FC236}">
                <a16:creationId xmlns:a16="http://schemas.microsoft.com/office/drawing/2014/main" id="{02E6A23E-BD78-D77E-AD81-17D853BDDC74}"/>
              </a:ext>
            </a:extLst>
          </p:cNvPr>
          <p:cNvSpPr txBox="1"/>
          <p:nvPr/>
        </p:nvSpPr>
        <p:spPr>
          <a:xfrm>
            <a:off x="4865736" y="1287522"/>
            <a:ext cx="3580969" cy="307777"/>
          </a:xfrm>
          <a:prstGeom prst="rect">
            <a:avLst/>
          </a:prstGeom>
          <a:noFill/>
        </p:spPr>
        <p:txBody>
          <a:bodyPr wrap="square" rtlCol="0">
            <a:spAutoFit/>
          </a:bodyPr>
          <a:lstStyle/>
          <a:p>
            <a:pPr algn="ctr"/>
            <a:r>
              <a:rPr lang="en-US"/>
              <a:t>Back-end</a:t>
            </a:r>
          </a:p>
        </p:txBody>
      </p:sp>
      <p:cxnSp>
        <p:nvCxnSpPr>
          <p:cNvPr id="6" name="Straight Connector 5">
            <a:extLst>
              <a:ext uri="{FF2B5EF4-FFF2-40B4-BE49-F238E27FC236}">
                <a16:creationId xmlns:a16="http://schemas.microsoft.com/office/drawing/2014/main" id="{802A8F1A-67E8-0BA1-6B45-F0633689698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Google Shape;61;g5fab984687_2_0">
            <a:extLst>
              <a:ext uri="{FF2B5EF4-FFF2-40B4-BE49-F238E27FC236}">
                <a16:creationId xmlns:a16="http://schemas.microsoft.com/office/drawing/2014/main" id="{3447FF72-B82E-F4FB-B8A0-D3532FD4F749}"/>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832456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Folder Structure :</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3" name="Picture 2">
            <a:extLst>
              <a:ext uri="{FF2B5EF4-FFF2-40B4-BE49-F238E27FC236}">
                <a16:creationId xmlns:a16="http://schemas.microsoft.com/office/drawing/2014/main" id="{88E6A9B5-589B-3352-51A0-5A69A1430B04}"/>
              </a:ext>
            </a:extLst>
          </p:cNvPr>
          <p:cNvPicPr>
            <a:picLocks noChangeAspect="1"/>
          </p:cNvPicPr>
          <p:nvPr/>
        </p:nvPicPr>
        <p:blipFill>
          <a:blip r:embed="rId3"/>
          <a:stretch>
            <a:fillRect/>
          </a:stretch>
        </p:blipFill>
        <p:spPr>
          <a:xfrm>
            <a:off x="2405103" y="1662888"/>
            <a:ext cx="4333794" cy="3013022"/>
          </a:xfrm>
          <a:prstGeom prst="rect">
            <a:avLst/>
          </a:prstGeom>
        </p:spPr>
      </p:pic>
    </p:spTree>
    <p:extLst>
      <p:ext uri="{BB962C8B-B14F-4D97-AF65-F5344CB8AC3E}">
        <p14:creationId xmlns:p14="http://schemas.microsoft.com/office/powerpoint/2010/main" val="28637250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models.py :</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4" name="Picture 3">
            <a:extLst>
              <a:ext uri="{FF2B5EF4-FFF2-40B4-BE49-F238E27FC236}">
                <a16:creationId xmlns:a16="http://schemas.microsoft.com/office/drawing/2014/main" id="{A2F56A32-E1DC-FEC6-7D81-06B9CB10AC6E}"/>
              </a:ext>
            </a:extLst>
          </p:cNvPr>
          <p:cNvPicPr>
            <a:picLocks noChangeAspect="1"/>
          </p:cNvPicPr>
          <p:nvPr/>
        </p:nvPicPr>
        <p:blipFill>
          <a:blip r:embed="rId3"/>
          <a:stretch>
            <a:fillRect/>
          </a:stretch>
        </p:blipFill>
        <p:spPr>
          <a:xfrm>
            <a:off x="1698171" y="1675124"/>
            <a:ext cx="5601662" cy="3000786"/>
          </a:xfrm>
          <a:prstGeom prst="rect">
            <a:avLst/>
          </a:prstGeom>
        </p:spPr>
      </p:pic>
    </p:spTree>
    <p:extLst>
      <p:ext uri="{BB962C8B-B14F-4D97-AF65-F5344CB8AC3E}">
        <p14:creationId xmlns:p14="http://schemas.microsoft.com/office/powerpoint/2010/main" val="33420076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models.py :</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3" name="Picture 2">
            <a:extLst>
              <a:ext uri="{FF2B5EF4-FFF2-40B4-BE49-F238E27FC236}">
                <a16:creationId xmlns:a16="http://schemas.microsoft.com/office/drawing/2014/main" id="{4B4C6C03-2A86-4D2D-93DF-82AC820785A1}"/>
              </a:ext>
            </a:extLst>
          </p:cNvPr>
          <p:cNvPicPr>
            <a:picLocks noChangeAspect="1"/>
          </p:cNvPicPr>
          <p:nvPr/>
        </p:nvPicPr>
        <p:blipFill>
          <a:blip r:embed="rId3"/>
          <a:stretch>
            <a:fillRect/>
          </a:stretch>
        </p:blipFill>
        <p:spPr>
          <a:xfrm>
            <a:off x="1698171" y="1652067"/>
            <a:ext cx="5570925" cy="3023844"/>
          </a:xfrm>
          <a:prstGeom prst="rect">
            <a:avLst/>
          </a:prstGeom>
        </p:spPr>
      </p:pic>
    </p:spTree>
    <p:extLst>
      <p:ext uri="{BB962C8B-B14F-4D97-AF65-F5344CB8AC3E}">
        <p14:creationId xmlns:p14="http://schemas.microsoft.com/office/powerpoint/2010/main" val="11081295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models.py :</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4" name="Picture 3">
            <a:extLst>
              <a:ext uri="{FF2B5EF4-FFF2-40B4-BE49-F238E27FC236}">
                <a16:creationId xmlns:a16="http://schemas.microsoft.com/office/drawing/2014/main" id="{0DC432F9-D3D0-5654-4B54-90515E62AFC5}"/>
              </a:ext>
            </a:extLst>
          </p:cNvPr>
          <p:cNvPicPr>
            <a:picLocks noChangeAspect="1"/>
          </p:cNvPicPr>
          <p:nvPr/>
        </p:nvPicPr>
        <p:blipFill>
          <a:blip r:embed="rId3"/>
          <a:stretch>
            <a:fillRect/>
          </a:stretch>
        </p:blipFill>
        <p:spPr>
          <a:xfrm>
            <a:off x="1713539" y="1644383"/>
            <a:ext cx="5601662" cy="3031525"/>
          </a:xfrm>
          <a:prstGeom prst="rect">
            <a:avLst/>
          </a:prstGeom>
        </p:spPr>
      </p:pic>
    </p:spTree>
    <p:extLst>
      <p:ext uri="{BB962C8B-B14F-4D97-AF65-F5344CB8AC3E}">
        <p14:creationId xmlns:p14="http://schemas.microsoft.com/office/powerpoint/2010/main" val="39698369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views.py :</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3" name="Picture 2">
            <a:extLst>
              <a:ext uri="{FF2B5EF4-FFF2-40B4-BE49-F238E27FC236}">
                <a16:creationId xmlns:a16="http://schemas.microsoft.com/office/drawing/2014/main" id="{5F7C2186-54FE-D333-B32B-CB9303A1E7E5}"/>
              </a:ext>
            </a:extLst>
          </p:cNvPr>
          <p:cNvPicPr>
            <a:picLocks noChangeAspect="1"/>
          </p:cNvPicPr>
          <p:nvPr/>
        </p:nvPicPr>
        <p:blipFill>
          <a:blip r:embed="rId3"/>
          <a:stretch>
            <a:fillRect/>
          </a:stretch>
        </p:blipFill>
        <p:spPr>
          <a:xfrm>
            <a:off x="1605963" y="1529124"/>
            <a:ext cx="5486400" cy="3183986"/>
          </a:xfrm>
          <a:prstGeom prst="rect">
            <a:avLst/>
          </a:prstGeom>
        </p:spPr>
      </p:pic>
    </p:spTree>
    <p:extLst>
      <p:ext uri="{BB962C8B-B14F-4D97-AF65-F5344CB8AC3E}">
        <p14:creationId xmlns:p14="http://schemas.microsoft.com/office/powerpoint/2010/main" val="29534126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B7586-5B6F-C8C7-E175-4BE77E8499ED}"/>
              </a:ext>
            </a:extLst>
          </p:cNvPr>
          <p:cNvSpPr>
            <a:spLocks noGrp="1"/>
          </p:cNvSpPr>
          <p:nvPr>
            <p:ph type="title"/>
          </p:nvPr>
        </p:nvSpPr>
        <p:spPr>
          <a:xfrm>
            <a:off x="155850" y="613142"/>
            <a:ext cx="8832300" cy="451933"/>
          </a:xfrm>
        </p:spPr>
        <p:txBody>
          <a:bodyPr/>
          <a:lstStyle/>
          <a:p>
            <a:pPr algn="ctr"/>
            <a:r>
              <a:rPr lang="en-US"/>
              <a:t>Homepage</a:t>
            </a:r>
          </a:p>
        </p:txBody>
      </p:sp>
      <p:pic>
        <p:nvPicPr>
          <p:cNvPr id="6" name="Picture 5">
            <a:extLst>
              <a:ext uri="{FF2B5EF4-FFF2-40B4-BE49-F238E27FC236}">
                <a16:creationId xmlns:a16="http://schemas.microsoft.com/office/drawing/2014/main" id="{1475D7E3-DEF5-0FBF-0534-5991F4BF7339}"/>
              </a:ext>
            </a:extLst>
          </p:cNvPr>
          <p:cNvPicPr>
            <a:picLocks noChangeAspect="1"/>
          </p:cNvPicPr>
          <p:nvPr/>
        </p:nvPicPr>
        <p:blipFill>
          <a:blip r:embed="rId2"/>
          <a:stretch>
            <a:fillRect/>
          </a:stretch>
        </p:blipFill>
        <p:spPr>
          <a:xfrm>
            <a:off x="338097" y="1065075"/>
            <a:ext cx="8467805" cy="3780329"/>
          </a:xfrm>
          <a:prstGeom prst="rect">
            <a:avLst/>
          </a:prstGeom>
        </p:spPr>
      </p:pic>
    </p:spTree>
    <p:extLst>
      <p:ext uri="{BB962C8B-B14F-4D97-AF65-F5344CB8AC3E}">
        <p14:creationId xmlns:p14="http://schemas.microsoft.com/office/powerpoint/2010/main" val="6908754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AF59C-CA47-321D-4366-F7B3EDADF895}"/>
              </a:ext>
            </a:extLst>
          </p:cNvPr>
          <p:cNvSpPr>
            <a:spLocks noGrp="1"/>
          </p:cNvSpPr>
          <p:nvPr>
            <p:ph type="title"/>
          </p:nvPr>
        </p:nvSpPr>
        <p:spPr>
          <a:xfrm>
            <a:off x="628560" y="601132"/>
            <a:ext cx="7886430" cy="666517"/>
          </a:xfrm>
        </p:spPr>
        <p:txBody>
          <a:bodyPr/>
          <a:lstStyle/>
          <a:p>
            <a:pPr algn="ctr"/>
            <a:r>
              <a:rPr lang="en-US" b="1" dirty="0"/>
              <a:t>About-Us-Page</a:t>
            </a:r>
          </a:p>
        </p:txBody>
      </p:sp>
      <p:pic>
        <p:nvPicPr>
          <p:cNvPr id="3" name="Picture 2">
            <a:extLst>
              <a:ext uri="{FF2B5EF4-FFF2-40B4-BE49-F238E27FC236}">
                <a16:creationId xmlns:a16="http://schemas.microsoft.com/office/drawing/2014/main" id="{A2FDAFCA-0D12-FE52-624C-C19F39535825}"/>
              </a:ext>
            </a:extLst>
          </p:cNvPr>
          <p:cNvPicPr>
            <a:picLocks noChangeAspect="1"/>
          </p:cNvPicPr>
          <p:nvPr/>
        </p:nvPicPr>
        <p:blipFill>
          <a:blip r:embed="rId2"/>
          <a:stretch>
            <a:fillRect/>
          </a:stretch>
        </p:blipFill>
        <p:spPr>
          <a:xfrm>
            <a:off x="2689412" y="1121869"/>
            <a:ext cx="3703704" cy="3818966"/>
          </a:xfrm>
          <a:prstGeom prst="rect">
            <a:avLst/>
          </a:prstGeom>
        </p:spPr>
      </p:pic>
    </p:spTree>
    <p:extLst>
      <p:ext uri="{BB962C8B-B14F-4D97-AF65-F5344CB8AC3E}">
        <p14:creationId xmlns:p14="http://schemas.microsoft.com/office/powerpoint/2010/main" val="21207922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B10D8-E098-FF8E-C5FA-FA8492007A31}"/>
              </a:ext>
            </a:extLst>
          </p:cNvPr>
          <p:cNvSpPr>
            <a:spLocks noGrp="1"/>
          </p:cNvSpPr>
          <p:nvPr>
            <p:ph type="title"/>
          </p:nvPr>
        </p:nvSpPr>
        <p:spPr>
          <a:xfrm>
            <a:off x="628560" y="635000"/>
            <a:ext cx="7886430" cy="632649"/>
          </a:xfrm>
        </p:spPr>
        <p:txBody>
          <a:bodyPr/>
          <a:lstStyle/>
          <a:p>
            <a:pPr algn="ctr"/>
            <a:r>
              <a:rPr lang="en-US" b="1" dirty="0"/>
              <a:t>Service-Page</a:t>
            </a:r>
          </a:p>
        </p:txBody>
      </p:sp>
      <p:pic>
        <p:nvPicPr>
          <p:cNvPr id="3" name="Picture 2">
            <a:extLst>
              <a:ext uri="{FF2B5EF4-FFF2-40B4-BE49-F238E27FC236}">
                <a16:creationId xmlns:a16="http://schemas.microsoft.com/office/drawing/2014/main" id="{45A8ED3F-9334-FE1F-B629-D5FA915A9ADA}"/>
              </a:ext>
            </a:extLst>
          </p:cNvPr>
          <p:cNvPicPr>
            <a:picLocks noChangeAspect="1"/>
          </p:cNvPicPr>
          <p:nvPr/>
        </p:nvPicPr>
        <p:blipFill>
          <a:blip r:embed="rId2"/>
          <a:stretch>
            <a:fillRect/>
          </a:stretch>
        </p:blipFill>
        <p:spPr>
          <a:xfrm>
            <a:off x="315045" y="1144920"/>
            <a:ext cx="8475490" cy="3903490"/>
          </a:xfrm>
          <a:prstGeom prst="rect">
            <a:avLst/>
          </a:prstGeom>
        </p:spPr>
      </p:pic>
    </p:spTree>
    <p:extLst>
      <p:ext uri="{BB962C8B-B14F-4D97-AF65-F5344CB8AC3E}">
        <p14:creationId xmlns:p14="http://schemas.microsoft.com/office/powerpoint/2010/main" val="10728150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AD8D6-8C5D-C4E6-9FAF-14FAFF2C65A4}"/>
              </a:ext>
            </a:extLst>
          </p:cNvPr>
          <p:cNvSpPr>
            <a:spLocks noGrp="1"/>
          </p:cNvSpPr>
          <p:nvPr>
            <p:ph type="title"/>
          </p:nvPr>
        </p:nvSpPr>
        <p:spPr>
          <a:xfrm>
            <a:off x="628560" y="643466"/>
            <a:ext cx="7886430" cy="624183"/>
          </a:xfrm>
        </p:spPr>
        <p:txBody>
          <a:bodyPr/>
          <a:lstStyle/>
          <a:p>
            <a:pPr algn="ctr"/>
            <a:r>
              <a:rPr lang="en-US" b="1" dirty="0"/>
              <a:t>Login-Page</a:t>
            </a:r>
          </a:p>
        </p:txBody>
      </p:sp>
      <p:pic>
        <p:nvPicPr>
          <p:cNvPr id="3" name="Picture 2">
            <a:extLst>
              <a:ext uri="{FF2B5EF4-FFF2-40B4-BE49-F238E27FC236}">
                <a16:creationId xmlns:a16="http://schemas.microsoft.com/office/drawing/2014/main" id="{C3D091B1-2E2E-0A38-9C8E-C2E0E2175091}"/>
              </a:ext>
            </a:extLst>
          </p:cNvPr>
          <p:cNvPicPr>
            <a:picLocks noChangeAspect="1"/>
          </p:cNvPicPr>
          <p:nvPr/>
        </p:nvPicPr>
        <p:blipFill>
          <a:blip r:embed="rId2"/>
          <a:stretch>
            <a:fillRect/>
          </a:stretch>
        </p:blipFill>
        <p:spPr>
          <a:xfrm>
            <a:off x="1252497" y="1121869"/>
            <a:ext cx="6531429" cy="3503920"/>
          </a:xfrm>
          <a:prstGeom prst="rect">
            <a:avLst/>
          </a:prstGeom>
        </p:spPr>
      </p:pic>
    </p:spTree>
    <p:extLst>
      <p:ext uri="{BB962C8B-B14F-4D97-AF65-F5344CB8AC3E}">
        <p14:creationId xmlns:p14="http://schemas.microsoft.com/office/powerpoint/2010/main" val="12131501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11" name="Picture 10" descr="A blue and white rectangle with a white border&#10;&#10;Description automatically generated">
            <a:extLst>
              <a:ext uri="{FF2B5EF4-FFF2-40B4-BE49-F238E27FC236}">
                <a16:creationId xmlns:a16="http://schemas.microsoft.com/office/drawing/2014/main" id="{1DDD1C7A-587D-4E91-1F48-EF709EC7474B}"/>
              </a:ext>
            </a:extLst>
          </p:cNvPr>
          <p:cNvPicPr>
            <a:picLocks noChangeAspect="1"/>
          </p:cNvPicPr>
          <p:nvPr/>
        </p:nvPicPr>
        <p:blipFill>
          <a:blip r:embed="rId3"/>
          <a:stretch>
            <a:fillRect/>
          </a:stretch>
        </p:blipFill>
        <p:spPr>
          <a:xfrm>
            <a:off x="0" y="0"/>
            <a:ext cx="9144000" cy="5143500"/>
          </a:xfrm>
          <a:prstGeom prst="rect">
            <a:avLst/>
          </a:prstGeom>
        </p:spPr>
      </p:pic>
      <p:sp>
        <p:nvSpPr>
          <p:cNvPr id="12" name="TextBox 11">
            <a:extLst>
              <a:ext uri="{FF2B5EF4-FFF2-40B4-BE49-F238E27FC236}">
                <a16:creationId xmlns:a16="http://schemas.microsoft.com/office/drawing/2014/main" id="{C96C9006-A794-E787-C5A5-C495983DDB30}"/>
              </a:ext>
            </a:extLst>
          </p:cNvPr>
          <p:cNvSpPr txBox="1"/>
          <p:nvPr/>
        </p:nvSpPr>
        <p:spPr>
          <a:xfrm>
            <a:off x="2422762" y="970065"/>
            <a:ext cx="4283236" cy="43351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930"/>
              </a:lnSpc>
              <a:spcBef>
                <a:spcPct val="0"/>
              </a:spcBef>
            </a:pPr>
            <a:r>
              <a:rPr lang="en-US" sz="2000" b="1">
                <a:solidFill>
                  <a:srgbClr val="213164"/>
                </a:solidFill>
                <a:latin typeface="Arial"/>
                <a:cs typeface="Arial"/>
              </a:rPr>
              <a:t>CAPSTONE PROJECT SHOWCASE</a:t>
            </a:r>
          </a:p>
        </p:txBody>
      </p:sp>
      <p:sp>
        <p:nvSpPr>
          <p:cNvPr id="16" name="Rectangle: Rounded Corners 15">
            <a:extLst>
              <a:ext uri="{FF2B5EF4-FFF2-40B4-BE49-F238E27FC236}">
                <a16:creationId xmlns:a16="http://schemas.microsoft.com/office/drawing/2014/main" id="{8DB24E31-75E2-D2BE-DEE1-91ADB5001A8F}"/>
              </a:ext>
            </a:extLst>
          </p:cNvPr>
          <p:cNvSpPr/>
          <p:nvPr/>
        </p:nvSpPr>
        <p:spPr>
          <a:xfrm>
            <a:off x="956310" y="3037840"/>
            <a:ext cx="7227570" cy="530626"/>
          </a:xfrm>
          <a:prstGeom prst="roundRect">
            <a:avLst/>
          </a:prstGeom>
          <a:solidFill>
            <a:srgbClr val="DFDDFB"/>
          </a:solidFill>
          <a:ln>
            <a:solidFill>
              <a:srgbClr val="DFDD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0">
            <a:extLst>
              <a:ext uri="{FF2B5EF4-FFF2-40B4-BE49-F238E27FC236}">
                <a16:creationId xmlns:a16="http://schemas.microsoft.com/office/drawing/2014/main" id="{5EA4B0C5-E33A-D592-C106-2AB96DBFDD04}"/>
              </a:ext>
            </a:extLst>
          </p:cNvPr>
          <p:cNvSpPr txBox="1"/>
          <p:nvPr/>
        </p:nvSpPr>
        <p:spPr>
          <a:xfrm>
            <a:off x="1571630" y="3183633"/>
            <a:ext cx="5839143"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dirty="0">
                <a:latin typeface="+mj-lt"/>
              </a:rPr>
              <a:t>Notes Sharing Web Application using Django Framework</a:t>
            </a:r>
            <a:endParaRPr lang="en-US" sz="1600" dirty="0">
              <a:latin typeface="+mj-lt"/>
              <a:cs typeface="Poppins"/>
            </a:endParaRPr>
          </a:p>
        </p:txBody>
      </p:sp>
      <p:sp>
        <p:nvSpPr>
          <p:cNvPr id="19" name="TextBox 10">
            <a:extLst>
              <a:ext uri="{FF2B5EF4-FFF2-40B4-BE49-F238E27FC236}">
                <a16:creationId xmlns:a16="http://schemas.microsoft.com/office/drawing/2014/main" id="{318A4EF8-FF85-6356-89E9-7A3A656EBA3B}"/>
              </a:ext>
            </a:extLst>
          </p:cNvPr>
          <p:cNvSpPr txBox="1"/>
          <p:nvPr/>
        </p:nvSpPr>
        <p:spPr>
          <a:xfrm>
            <a:off x="3872230" y="2704572"/>
            <a:ext cx="1399540"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a:solidFill>
                  <a:schemeClr val="bg1"/>
                </a:solidFill>
                <a:latin typeface="+mj-lt"/>
              </a:rPr>
              <a:t>Project Title</a:t>
            </a:r>
            <a:endParaRPr lang="en-US" sz="1600" b="1">
              <a:solidFill>
                <a:schemeClr val="bg1"/>
              </a:solidFill>
              <a:latin typeface="+mj-lt"/>
              <a:cs typeface="Poppins"/>
            </a:endParaRPr>
          </a:p>
        </p:txBody>
      </p:sp>
      <p:sp>
        <p:nvSpPr>
          <p:cNvPr id="14" name="TextBox 7">
            <a:extLst>
              <a:ext uri="{FF2B5EF4-FFF2-40B4-BE49-F238E27FC236}">
                <a16:creationId xmlns:a16="http://schemas.microsoft.com/office/drawing/2014/main" id="{1A6C2021-F9AE-B643-BC8F-4F6AB30CABCF}"/>
              </a:ext>
            </a:extLst>
          </p:cNvPr>
          <p:cNvSpPr txBox="1"/>
          <p:nvPr/>
        </p:nvSpPr>
        <p:spPr>
          <a:xfrm>
            <a:off x="1276813" y="4029973"/>
            <a:ext cx="6590375" cy="51232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a:solidFill>
                  <a:schemeClr val="bg1"/>
                </a:solidFill>
                <a:latin typeface="+mj-lt"/>
              </a:rPr>
              <a:t>Abstract | Problem Statement | Project Overview |</a:t>
            </a:r>
            <a:r>
              <a:rPr lang="en-US" sz="1600">
                <a:solidFill>
                  <a:schemeClr val="bg1"/>
                </a:solidFill>
                <a:latin typeface="+mj-lt"/>
                <a:ea typeface="+mn-lt"/>
                <a:cs typeface="Poppins"/>
              </a:rPr>
              <a:t> Proposed </a:t>
            </a:r>
            <a:r>
              <a:rPr lang="en-US" sz="1600">
                <a:solidFill>
                  <a:schemeClr val="bg1"/>
                </a:solidFill>
                <a:latin typeface="+mj-lt"/>
                <a:ea typeface="+mn-lt"/>
                <a:cs typeface="+mn-lt"/>
              </a:rPr>
              <a:t>Solution </a:t>
            </a:r>
            <a:r>
              <a:rPr lang="en-US" sz="1600">
                <a:solidFill>
                  <a:schemeClr val="bg1"/>
                </a:solidFill>
                <a:latin typeface="+mj-lt"/>
              </a:rPr>
              <a:t>| </a:t>
            </a:r>
            <a:r>
              <a:rPr lang="en-US" sz="1600">
                <a:solidFill>
                  <a:schemeClr val="bg1"/>
                </a:solidFill>
                <a:latin typeface="+mj-lt"/>
                <a:ea typeface="+mn-lt"/>
                <a:cs typeface="Poppins"/>
              </a:rPr>
              <a:t>Technology Used</a:t>
            </a:r>
            <a:r>
              <a:rPr lang="en-US" sz="1600">
                <a:solidFill>
                  <a:schemeClr val="bg1"/>
                </a:solidFill>
                <a:latin typeface="+mj-lt"/>
              </a:rPr>
              <a:t> | Modelling &amp; Results </a:t>
            </a:r>
            <a:r>
              <a:rPr lang="en-US" sz="1600">
                <a:solidFill>
                  <a:schemeClr val="bg1"/>
                </a:solidFill>
                <a:latin typeface="+mj-lt"/>
                <a:ea typeface="+mn-lt"/>
                <a:cs typeface="+mn-lt"/>
              </a:rPr>
              <a:t>| Conclusion </a:t>
            </a:r>
            <a:endParaRPr lang="en-US" sz="1600">
              <a:solidFill>
                <a:schemeClr val="bg1"/>
              </a:solidFill>
              <a:latin typeface="+mj-lt"/>
              <a:cs typeface="Poppins"/>
            </a:endParaRPr>
          </a:p>
        </p:txBody>
      </p:sp>
    </p:spTree>
    <p:extLst>
      <p:ext uri="{BB962C8B-B14F-4D97-AF65-F5344CB8AC3E}">
        <p14:creationId xmlns:p14="http://schemas.microsoft.com/office/powerpoint/2010/main" val="24274851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Admin-Page</a:t>
            </a:r>
          </a:p>
        </p:txBody>
      </p:sp>
      <p:pic>
        <p:nvPicPr>
          <p:cNvPr id="3" name="Picture 2">
            <a:extLst>
              <a:ext uri="{FF2B5EF4-FFF2-40B4-BE49-F238E27FC236}">
                <a16:creationId xmlns:a16="http://schemas.microsoft.com/office/drawing/2014/main" id="{270158CF-CCB4-83D9-3BEA-E50A8E3DB720}"/>
              </a:ext>
            </a:extLst>
          </p:cNvPr>
          <p:cNvPicPr>
            <a:picLocks noChangeAspect="1"/>
          </p:cNvPicPr>
          <p:nvPr/>
        </p:nvPicPr>
        <p:blipFill>
          <a:blip r:embed="rId2"/>
          <a:srcRect t="17301" r="28654"/>
          <a:stretch>
            <a:fillRect/>
          </a:stretch>
        </p:blipFill>
        <p:spPr>
          <a:xfrm>
            <a:off x="2196173" y="1474631"/>
            <a:ext cx="4648948" cy="3132812"/>
          </a:xfrm>
          <a:prstGeom prst="rect">
            <a:avLst/>
          </a:prstGeom>
        </p:spPr>
      </p:pic>
    </p:spTree>
    <p:extLst>
      <p:ext uri="{BB962C8B-B14F-4D97-AF65-F5344CB8AC3E}">
        <p14:creationId xmlns:p14="http://schemas.microsoft.com/office/powerpoint/2010/main" val="2994618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Add/Update User-Page</a:t>
            </a:r>
          </a:p>
        </p:txBody>
      </p:sp>
      <p:pic>
        <p:nvPicPr>
          <p:cNvPr id="4" name="Picture 3">
            <a:extLst>
              <a:ext uri="{FF2B5EF4-FFF2-40B4-BE49-F238E27FC236}">
                <a16:creationId xmlns:a16="http://schemas.microsoft.com/office/drawing/2014/main" id="{351492C5-0119-3238-2347-C3D3332736C7}"/>
              </a:ext>
            </a:extLst>
          </p:cNvPr>
          <p:cNvPicPr>
            <a:picLocks noChangeAspect="1"/>
          </p:cNvPicPr>
          <p:nvPr/>
        </p:nvPicPr>
        <p:blipFill>
          <a:blip r:embed="rId2"/>
          <a:srcRect t="17431" b="16548"/>
          <a:stretch>
            <a:fillRect/>
          </a:stretch>
        </p:blipFill>
        <p:spPr>
          <a:xfrm>
            <a:off x="1239835" y="1551903"/>
            <a:ext cx="6631321" cy="2414789"/>
          </a:xfrm>
          <a:prstGeom prst="rect">
            <a:avLst/>
          </a:prstGeom>
        </p:spPr>
      </p:pic>
    </p:spTree>
    <p:extLst>
      <p:ext uri="{BB962C8B-B14F-4D97-AF65-F5344CB8AC3E}">
        <p14:creationId xmlns:p14="http://schemas.microsoft.com/office/powerpoint/2010/main" val="7077866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Update profile-Page</a:t>
            </a:r>
          </a:p>
        </p:txBody>
      </p:sp>
      <p:pic>
        <p:nvPicPr>
          <p:cNvPr id="5" name="Picture 4">
            <a:extLst>
              <a:ext uri="{FF2B5EF4-FFF2-40B4-BE49-F238E27FC236}">
                <a16:creationId xmlns:a16="http://schemas.microsoft.com/office/drawing/2014/main" id="{11161D81-1315-5AA8-4CE2-A5723EEBB269}"/>
              </a:ext>
            </a:extLst>
          </p:cNvPr>
          <p:cNvPicPr>
            <a:picLocks noChangeAspect="1"/>
          </p:cNvPicPr>
          <p:nvPr/>
        </p:nvPicPr>
        <p:blipFill>
          <a:blip r:embed="rId2"/>
          <a:srcRect t="8204"/>
          <a:stretch>
            <a:fillRect/>
          </a:stretch>
        </p:blipFill>
        <p:spPr>
          <a:xfrm>
            <a:off x="3217565" y="1223493"/>
            <a:ext cx="2772813" cy="3498616"/>
          </a:xfrm>
          <a:prstGeom prst="rect">
            <a:avLst/>
          </a:prstGeom>
        </p:spPr>
      </p:pic>
    </p:spTree>
    <p:extLst>
      <p:ext uri="{BB962C8B-B14F-4D97-AF65-F5344CB8AC3E}">
        <p14:creationId xmlns:p14="http://schemas.microsoft.com/office/powerpoint/2010/main" val="19334487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Add Notes-Page</a:t>
            </a:r>
          </a:p>
        </p:txBody>
      </p:sp>
      <p:pic>
        <p:nvPicPr>
          <p:cNvPr id="3" name="Picture 2">
            <a:extLst>
              <a:ext uri="{FF2B5EF4-FFF2-40B4-BE49-F238E27FC236}">
                <a16:creationId xmlns:a16="http://schemas.microsoft.com/office/drawing/2014/main" id="{5BD110F2-4401-CB12-E041-051D5B3E07C0}"/>
              </a:ext>
            </a:extLst>
          </p:cNvPr>
          <p:cNvPicPr>
            <a:picLocks noChangeAspect="1"/>
          </p:cNvPicPr>
          <p:nvPr/>
        </p:nvPicPr>
        <p:blipFill>
          <a:blip r:embed="rId2"/>
          <a:stretch>
            <a:fillRect/>
          </a:stretch>
        </p:blipFill>
        <p:spPr>
          <a:xfrm>
            <a:off x="1257569" y="1114185"/>
            <a:ext cx="6618566" cy="3649916"/>
          </a:xfrm>
          <a:prstGeom prst="rect">
            <a:avLst/>
          </a:prstGeom>
        </p:spPr>
      </p:pic>
    </p:spTree>
    <p:extLst>
      <p:ext uri="{BB962C8B-B14F-4D97-AF65-F5344CB8AC3E}">
        <p14:creationId xmlns:p14="http://schemas.microsoft.com/office/powerpoint/2010/main" val="36068228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F6256-ED4F-D5CB-996C-FBD384D168E2}"/>
              </a:ext>
            </a:extLst>
          </p:cNvPr>
          <p:cNvSpPr>
            <a:spLocks noGrp="1"/>
          </p:cNvSpPr>
          <p:nvPr>
            <p:ph type="title"/>
          </p:nvPr>
        </p:nvSpPr>
        <p:spPr>
          <a:xfrm>
            <a:off x="215053" y="719666"/>
            <a:ext cx="8421857" cy="547983"/>
          </a:xfrm>
        </p:spPr>
        <p:txBody>
          <a:bodyPr/>
          <a:lstStyle/>
          <a:p>
            <a:r>
              <a:rPr lang="en-IN" sz="1600" b="1" dirty="0">
                <a:solidFill>
                  <a:srgbClr val="213163"/>
                </a:solidFill>
                <a:latin typeface="+mj-lt"/>
              </a:rPr>
              <a:t>Future </a:t>
            </a:r>
            <a:r>
              <a:rPr lang="en-US" sz="1600" b="1" dirty="0">
                <a:solidFill>
                  <a:srgbClr val="213163"/>
                </a:solidFill>
                <a:latin typeface="+mj-lt"/>
              </a:rPr>
              <a:t>Enhancements</a:t>
            </a:r>
            <a:br>
              <a:rPr lang="en-US" b="0" i="0" dirty="0">
                <a:solidFill>
                  <a:srgbClr val="374151"/>
                </a:solidFill>
                <a:effectLst/>
                <a:latin typeface="Söhne"/>
              </a:rPr>
            </a:br>
            <a:endParaRPr lang="en-US" dirty="0"/>
          </a:p>
        </p:txBody>
      </p:sp>
      <p:sp>
        <p:nvSpPr>
          <p:cNvPr id="8" name="TextBox 7">
            <a:extLst>
              <a:ext uri="{FF2B5EF4-FFF2-40B4-BE49-F238E27FC236}">
                <a16:creationId xmlns:a16="http://schemas.microsoft.com/office/drawing/2014/main" id="{3B9A9E71-878B-5E94-4810-E715A1234232}"/>
              </a:ext>
            </a:extLst>
          </p:cNvPr>
          <p:cNvSpPr txBox="1"/>
          <p:nvPr/>
        </p:nvSpPr>
        <p:spPr>
          <a:xfrm>
            <a:off x="215052" y="1267649"/>
            <a:ext cx="8421857" cy="3754874"/>
          </a:xfrm>
          <a:prstGeom prst="rect">
            <a:avLst/>
          </a:prstGeom>
          <a:noFill/>
        </p:spPr>
        <p:txBody>
          <a:bodyPr wrap="square">
            <a:spAutoFit/>
          </a:bodyPr>
          <a:lstStyle/>
          <a:p>
            <a:pPr marL="285750" indent="-285750" algn="l">
              <a:buFont typeface="Arial" panose="020B0604020202020204" pitchFamily="34" charset="0"/>
              <a:buChar char="•"/>
            </a:pPr>
            <a:r>
              <a:rPr lang="en-US" sz="1600" b="0" i="0" dirty="0">
                <a:solidFill>
                  <a:srgbClr val="0D0D0D"/>
                </a:solidFill>
                <a:effectLst/>
                <a:latin typeface="+mj-lt"/>
              </a:rPr>
              <a:t>Mobile Application: Develop a companion mobile app for the notes sharing platform to extend accessibility and convenience for users on-the-go.</a:t>
            </a:r>
          </a:p>
          <a:p>
            <a:pPr marL="285750" indent="-285750" algn="l">
              <a:buFont typeface="Arial" panose="020B0604020202020204" pitchFamily="34" charset="0"/>
              <a:buChar char="•"/>
            </a:pPr>
            <a:r>
              <a:rPr lang="en-US" sz="1600" b="0" i="0" dirty="0">
                <a:solidFill>
                  <a:srgbClr val="0D0D0D"/>
                </a:solidFill>
                <a:effectLst/>
                <a:latin typeface="+mj-lt"/>
              </a:rPr>
              <a:t>Enhanced Collaboration Tools: Integrate additional collaboration features such as real-time chat, version history tracking, and commenting to further facilitate teamwork and communication among users.</a:t>
            </a:r>
          </a:p>
          <a:p>
            <a:pPr marL="285750" indent="-285750" algn="l">
              <a:buFont typeface="Arial" panose="020B0604020202020204" pitchFamily="34" charset="0"/>
              <a:buChar char="•"/>
            </a:pPr>
            <a:r>
              <a:rPr lang="en-US" sz="1600" b="0" i="0" dirty="0">
                <a:solidFill>
                  <a:srgbClr val="0D0D0D"/>
                </a:solidFill>
                <a:effectLst/>
                <a:latin typeface="+mj-lt"/>
              </a:rPr>
              <a:t>Offline Mode: Implement offline functionality to allow users to access and edit notes even when they're not connected to the internet, with automatic synchronization once connectivity is restored.</a:t>
            </a:r>
          </a:p>
          <a:p>
            <a:pPr marL="285750" indent="-285750" algn="l">
              <a:buFont typeface="Arial" panose="020B0604020202020204" pitchFamily="34" charset="0"/>
              <a:buChar char="•"/>
            </a:pPr>
            <a:r>
              <a:rPr lang="en-US" sz="1600" b="0" i="0" dirty="0">
                <a:solidFill>
                  <a:srgbClr val="0D0D0D"/>
                </a:solidFill>
                <a:effectLst/>
                <a:latin typeface="+mj-lt"/>
              </a:rPr>
              <a:t>Advanced Search and Filtering: Enhance search capabilities with advanced filtering options, tag-based organization, and full-text search functionality to quickly locate and retrieve relevant notes.</a:t>
            </a:r>
          </a:p>
          <a:p>
            <a:pPr marL="285750" indent="-285750" algn="l">
              <a:buFont typeface="Arial" panose="020B0604020202020204" pitchFamily="34" charset="0"/>
              <a:buChar char="•"/>
            </a:pPr>
            <a:r>
              <a:rPr lang="en-US" sz="1600" b="0" i="0" dirty="0">
                <a:solidFill>
                  <a:srgbClr val="0D0D0D"/>
                </a:solidFill>
                <a:effectLst/>
                <a:latin typeface="+mj-lt"/>
              </a:rPr>
              <a:t>Multi-language Support: Add support for multiple languages to cater to a global user base and enhance accessibility for non-English speakers.</a:t>
            </a:r>
          </a:p>
          <a:p>
            <a:pPr algn="l">
              <a:buFont typeface="+mj-lt"/>
              <a:buAutoNum type="arabicPeriod"/>
            </a:pPr>
            <a:endParaRPr lang="en-US" sz="1600" b="0" i="0" dirty="0">
              <a:solidFill>
                <a:srgbClr val="0D0D0D"/>
              </a:solidFill>
              <a:effectLst/>
              <a:latin typeface="+mj-lt"/>
            </a:endParaRPr>
          </a:p>
          <a:p>
            <a:pPr algn="l">
              <a:buFont typeface="+mj-lt"/>
              <a:buAutoNum type="arabicPeriod"/>
            </a:pPr>
            <a:endParaRPr lang="en-US" b="0" i="0" dirty="0">
              <a:solidFill>
                <a:srgbClr val="0D0D0D"/>
              </a:solidFill>
              <a:effectLst/>
              <a:latin typeface="Söhne"/>
            </a:endParaRPr>
          </a:p>
        </p:txBody>
      </p:sp>
    </p:spTree>
    <p:extLst>
      <p:ext uri="{BB962C8B-B14F-4D97-AF65-F5344CB8AC3E}">
        <p14:creationId xmlns:p14="http://schemas.microsoft.com/office/powerpoint/2010/main" val="13231287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Conclusion</a:t>
            </a:r>
            <a:endParaRPr lang="en-IN" sz="1600"/>
          </a:p>
        </p:txBody>
      </p:sp>
      <p:cxnSp>
        <p:nvCxnSpPr>
          <p:cNvPr id="2" name="Straight Connector 1">
            <a:extLst>
              <a:ext uri="{FF2B5EF4-FFF2-40B4-BE49-F238E27FC236}">
                <a16:creationId xmlns:a16="http://schemas.microsoft.com/office/drawing/2014/main" id="{7BAAD3EB-5AF8-2850-D7B6-2D787F8D5CA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81E9EAEF-4D2C-D890-53FC-DD6FC1B36C83}"/>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a:extLst>
              <a:ext uri="{FF2B5EF4-FFF2-40B4-BE49-F238E27FC236}">
                <a16:creationId xmlns:a16="http://schemas.microsoft.com/office/drawing/2014/main" id="{6F7A5ACF-324E-2DA0-CFA8-FDC29765267E}"/>
              </a:ext>
            </a:extLst>
          </p:cNvPr>
          <p:cNvSpPr txBox="1"/>
          <p:nvPr/>
        </p:nvSpPr>
        <p:spPr>
          <a:xfrm>
            <a:off x="138652" y="1014550"/>
            <a:ext cx="8483173" cy="3323987"/>
          </a:xfrm>
          <a:prstGeom prst="rect">
            <a:avLst/>
          </a:prstGeom>
          <a:noFill/>
        </p:spPr>
        <p:txBody>
          <a:bodyPr wrap="square">
            <a:spAutoFit/>
          </a:bodyPr>
          <a:lstStyle/>
          <a:p>
            <a:br>
              <a:rPr lang="en-US" dirty="0"/>
            </a:br>
            <a:r>
              <a:rPr lang="en-US" dirty="0"/>
              <a:t>          </a:t>
            </a:r>
            <a:r>
              <a:rPr lang="en-US" sz="1600" b="0" i="0" dirty="0">
                <a:solidFill>
                  <a:srgbClr val="0D0D0D"/>
                </a:solidFill>
                <a:effectLst/>
                <a:latin typeface="+mj-lt"/>
              </a:rPr>
              <a:t>In conclusion, the development of a collaborative notes sharing web application using the Django framework presents a promising solution to address the challenges of real-time collaboration and seamless information sharing. By leveraging modern technologies such as HTML, CSS, JavaScript, Python, Django, and SQL, the project aims to provide users with an intuitive, secure, and feature-rich platform for managing and sharing their notes effectively.</a:t>
            </a:r>
          </a:p>
          <a:p>
            <a:endParaRPr lang="en-US" sz="1600" dirty="0">
              <a:solidFill>
                <a:srgbClr val="0D0D0D"/>
              </a:solidFill>
              <a:latin typeface="+mj-lt"/>
            </a:endParaRPr>
          </a:p>
          <a:p>
            <a:r>
              <a:rPr lang="en-US" sz="1600" b="0" i="0" dirty="0">
                <a:solidFill>
                  <a:srgbClr val="0D0D0D"/>
                </a:solidFill>
                <a:effectLst/>
                <a:latin typeface="+mj-lt"/>
              </a:rPr>
              <a:t>         Overall, the collaborative notes sharing web application represents a significant step forward in facilitating knowledge dissemination, enhancing productivity, and fostering collaboration among users. Through continuous iteration and improvement, the platform endeavors to meet the evolving needs of its users and remain a valuable tool for individuals and teams across various domains</a:t>
            </a:r>
            <a:r>
              <a:rPr lang="en-US" sz="2000" b="0" i="0" dirty="0">
                <a:solidFill>
                  <a:srgbClr val="0D0D0D"/>
                </a:solidFill>
                <a:effectLst/>
                <a:latin typeface="Söhne"/>
              </a:rPr>
              <a:t>.</a:t>
            </a:r>
            <a:endParaRPr lang="en-US" sz="1600" dirty="0">
              <a:latin typeface="+mj-lt"/>
            </a:endParaRPr>
          </a:p>
        </p:txBody>
      </p:sp>
    </p:spTree>
    <p:extLst>
      <p:ext uri="{BB962C8B-B14F-4D97-AF65-F5344CB8AC3E}">
        <p14:creationId xmlns:p14="http://schemas.microsoft.com/office/powerpoint/2010/main" val="20188784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4528" y="2334505"/>
            <a:ext cx="2149019" cy="474489"/>
          </a:xfrm>
          <a:prstGeom prst="rect">
            <a:avLst/>
          </a:prstGeom>
        </p:spPr>
        <p:txBody>
          <a:bodyPr vert="horz" wrap="square" lIns="0" tIns="12700" rIns="0" bIns="0" rtlCol="0">
            <a:spAutoFit/>
          </a:bodyPr>
          <a:lstStyle/>
          <a:p>
            <a:pPr marL="12700">
              <a:lnSpc>
                <a:spcPct val="100000"/>
              </a:lnSpc>
              <a:spcBef>
                <a:spcPts val="100"/>
              </a:spcBef>
            </a:pPr>
            <a:r>
              <a:rPr lang="en-US" sz="3000" b="1" spc="-5">
                <a:solidFill>
                  <a:srgbClr val="223366"/>
                </a:solidFill>
              </a:rPr>
              <a:t>Thank You!</a:t>
            </a:r>
          </a:p>
        </p:txBody>
      </p:sp>
    </p:spTree>
    <p:extLst>
      <p:ext uri="{BB962C8B-B14F-4D97-AF65-F5344CB8AC3E}">
        <p14:creationId xmlns:p14="http://schemas.microsoft.com/office/powerpoint/2010/main" val="39870245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0"/>
            <a:ext cx="8636514" cy="322263"/>
          </a:xfrm>
          <a:prstGeom prst="rect">
            <a:avLst/>
          </a:prstGeom>
          <a:noFill/>
          <a:ln>
            <a:noFill/>
          </a:ln>
        </p:spPr>
        <p:txBody>
          <a:bodyPr spcFirstLastPara="1" wrap="square" lIns="91425" tIns="91425" rIns="91425" bIns="91425" anchor="t" anchorCtr="0">
            <a:noAutofit/>
          </a:bodyPr>
          <a:lstStyle/>
          <a:p>
            <a:r>
              <a:rPr lang="en-IN" sz="1600" b="1" dirty="0">
                <a:solidFill>
                  <a:srgbClr val="213163"/>
                </a:solidFill>
              </a:rPr>
              <a:t>Abstract</a:t>
            </a:r>
            <a:br>
              <a:rPr lang="en-IN" sz="1600" b="1" dirty="0">
                <a:solidFill>
                  <a:srgbClr val="213163"/>
                </a:solidFill>
              </a:rPr>
            </a:br>
            <a:r>
              <a:rPr lang="en-IN" sz="1600" b="1" dirty="0">
                <a:solidFill>
                  <a:srgbClr val="213163"/>
                </a:solidFill>
                <a:latin typeface="+mj-lt"/>
              </a:rPr>
              <a:t>      </a:t>
            </a:r>
            <a:br>
              <a:rPr lang="en-IN" sz="1600" b="1" dirty="0">
                <a:solidFill>
                  <a:srgbClr val="213163"/>
                </a:solidFill>
                <a:latin typeface="+mj-lt"/>
              </a:rPr>
            </a:br>
            <a:r>
              <a:rPr lang="en-IN" sz="1600" b="1" dirty="0">
                <a:solidFill>
                  <a:srgbClr val="213163"/>
                </a:solidFill>
                <a:latin typeface="+mj-lt"/>
              </a:rPr>
              <a:t>      </a:t>
            </a:r>
            <a:r>
              <a:rPr lang="en-US" sz="1600" b="0" i="0" dirty="0">
                <a:solidFill>
                  <a:srgbClr val="0D0D0D"/>
                </a:solidFill>
                <a:effectLst/>
                <a:latin typeface="+mj-lt"/>
              </a:rPr>
              <a:t>This project focuses on the development of a Notes Sharing Web Application using the Django framework. The application facilitates users to create, share, and manage their notes efficiently. The technology stack employed includes HTML, CSS, and JavaScript for the frontend, while Python, Django, and SQL are utilized for the backend functionality.</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      The frontend development involves crafting an intuitive user interface (UI) using HTML for structure, CSS for styling, and JavaScript for dynamic interactions. The UI allows users to seamlessly navigate through the application, create new notes, edit existing ones, and share them with other users</a:t>
            </a:r>
            <a:r>
              <a:rPr lang="en-US" sz="1600" b="0" i="0" dirty="0">
                <a:solidFill>
                  <a:srgbClr val="0D0D0D"/>
                </a:solidFill>
                <a:effectLst/>
                <a:latin typeface="Söhne"/>
              </a:rPr>
              <a:t>.</a:t>
            </a:r>
            <a:br>
              <a:rPr lang="en-US" sz="1600" b="0" i="0" dirty="0">
                <a:solidFill>
                  <a:srgbClr val="0D0D0D"/>
                </a:solidFill>
                <a:effectLst/>
                <a:latin typeface="Söhne"/>
              </a:rPr>
            </a:br>
            <a:br>
              <a:rPr lang="en-US" sz="1600" b="0" i="0" dirty="0">
                <a:solidFill>
                  <a:srgbClr val="0D0D0D"/>
                </a:solidFill>
                <a:effectLst/>
                <a:latin typeface="Söhne"/>
              </a:rPr>
            </a:br>
            <a:r>
              <a:rPr lang="en-US" sz="1600" b="0" i="0" dirty="0">
                <a:solidFill>
                  <a:srgbClr val="0D0D0D"/>
                </a:solidFill>
                <a:effectLst/>
                <a:latin typeface="Söhne"/>
              </a:rPr>
              <a:t>      </a:t>
            </a:r>
            <a:r>
              <a:rPr lang="en-US" sz="1600" dirty="0">
                <a:solidFill>
                  <a:srgbClr val="0D0D0D"/>
                </a:solidFill>
                <a:latin typeface="+mj-lt"/>
              </a:rPr>
              <a:t> </a:t>
            </a:r>
            <a:r>
              <a:rPr lang="en-US" sz="1600" b="0" i="0" dirty="0">
                <a:solidFill>
                  <a:srgbClr val="0D0D0D"/>
                </a:solidFill>
                <a:effectLst/>
                <a:latin typeface="+mj-lt"/>
              </a:rPr>
              <a:t>On the backend, Django provides a robust framework for building scalable web applications. </a:t>
            </a:r>
            <a:br>
              <a:rPr lang="en-US" sz="1600" b="0" i="0" dirty="0">
                <a:solidFill>
                  <a:srgbClr val="0D0D0D"/>
                </a:solidFill>
                <a:effectLst/>
                <a:latin typeface="Söhne"/>
              </a:rPr>
            </a:br>
            <a:br>
              <a:rPr lang="en-US" sz="2000" b="0" i="0" dirty="0">
                <a:solidFill>
                  <a:srgbClr val="0D0D0D"/>
                </a:solidFill>
                <a:effectLst/>
                <a:latin typeface="Söhne"/>
              </a:rPr>
            </a:br>
            <a:br>
              <a:rPr lang="en-IN" sz="1600" b="1" dirty="0">
                <a:solidFill>
                  <a:srgbClr val="213163"/>
                </a:solidFill>
              </a:rPr>
            </a:br>
            <a:r>
              <a:rPr lang="en-IN" sz="1600" b="1" dirty="0">
                <a:solidFill>
                  <a:srgbClr val="213163"/>
                </a:solidFill>
              </a:rPr>
              <a:t>     </a:t>
            </a:r>
            <a:br>
              <a:rPr lang="en-IN" sz="1600" b="1" dirty="0">
                <a:solidFill>
                  <a:srgbClr val="213163"/>
                </a:solidFill>
              </a:rPr>
            </a:br>
            <a:endParaRPr lang="en-IN" sz="1600" dirty="0"/>
          </a:p>
        </p:txBody>
      </p:sp>
      <p:cxnSp>
        <p:nvCxnSpPr>
          <p:cNvPr id="3" name="Straight Connector 2">
            <a:extLst>
              <a:ext uri="{FF2B5EF4-FFF2-40B4-BE49-F238E27FC236}">
                <a16:creationId xmlns:a16="http://schemas.microsoft.com/office/drawing/2014/main" id="{0E138CBA-7C0B-348B-874D-0DBE98733F33}"/>
              </a:ext>
            </a:extLst>
          </p:cNvPr>
          <p:cNvCxnSpPr/>
          <p:nvPr/>
        </p:nvCxnSpPr>
        <p:spPr>
          <a:xfrm>
            <a:off x="-184416"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A6F8FB9D-26BD-FFD4-0D44-2DE325084D08}"/>
              </a:ext>
            </a:extLst>
          </p:cNvPr>
          <p:cNvSpPr txBox="1">
            <a:spLocks/>
          </p:cNvSpPr>
          <p:nvPr/>
        </p:nvSpPr>
        <p:spPr>
          <a:xfrm>
            <a:off x="138652" y="46759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a:t>
            </a:r>
          </a:p>
        </p:txBody>
      </p:sp>
    </p:spTree>
    <p:extLst>
      <p:ext uri="{BB962C8B-B14F-4D97-AF65-F5344CB8AC3E}">
        <p14:creationId xmlns:p14="http://schemas.microsoft.com/office/powerpoint/2010/main" val="3042168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0"/>
            <a:ext cx="8636514" cy="322263"/>
          </a:xfrm>
          <a:prstGeom prst="rect">
            <a:avLst/>
          </a:prstGeom>
          <a:noFill/>
          <a:ln>
            <a:noFill/>
          </a:ln>
        </p:spPr>
        <p:txBody>
          <a:bodyPr spcFirstLastPara="1" wrap="square" lIns="91425" tIns="91425" rIns="91425" bIns="91425" anchor="t" anchorCtr="0">
            <a:noAutofit/>
          </a:bodyPr>
          <a:lstStyle/>
          <a:p>
            <a:pPr algn="l"/>
            <a:r>
              <a:rPr lang="en-IN" sz="1600" b="1" dirty="0">
                <a:solidFill>
                  <a:srgbClr val="213163"/>
                </a:solidFill>
              </a:rPr>
              <a:t>Abstract</a:t>
            </a:r>
            <a:br>
              <a:rPr lang="en-IN" sz="1600" b="1" dirty="0">
                <a:solidFill>
                  <a:srgbClr val="213163"/>
                </a:solidFill>
              </a:rPr>
            </a:br>
            <a:br>
              <a:rPr lang="en-IN" sz="1600" b="1" dirty="0">
                <a:solidFill>
                  <a:srgbClr val="213163"/>
                </a:solidFill>
              </a:rPr>
            </a:br>
            <a:r>
              <a:rPr lang="en-IN" sz="1600" b="1" dirty="0">
                <a:solidFill>
                  <a:srgbClr val="213163"/>
                </a:solidFill>
                <a:latin typeface="+mj-lt"/>
              </a:rPr>
              <a:t>      </a:t>
            </a:r>
            <a:r>
              <a:rPr lang="en-US" sz="1600" b="0" i="0" dirty="0">
                <a:solidFill>
                  <a:srgbClr val="0D0D0D"/>
                </a:solidFill>
                <a:effectLst/>
                <a:latin typeface="+mj-lt"/>
              </a:rPr>
              <a:t>Python, being the primary language of Django, is used for implementing the core functionality of the application. Django's built-in features such as authentication, routing, and ORM (Object-Relational Mapping) streamline the development process.</a:t>
            </a:r>
            <a:br>
              <a:rPr lang="en-US" sz="1600" b="0" i="0" dirty="0">
                <a:solidFill>
                  <a:srgbClr val="0D0D0D"/>
                </a:solidFill>
                <a:effectLst/>
                <a:latin typeface="+mj-lt"/>
              </a:rPr>
            </a:br>
            <a:br>
              <a:rPr lang="en-IN" sz="1600" b="1" dirty="0">
                <a:solidFill>
                  <a:srgbClr val="213163"/>
                </a:solidFill>
                <a:latin typeface="+mj-lt"/>
              </a:rPr>
            </a:br>
            <a:r>
              <a:rPr lang="en-IN" sz="1600" b="1" dirty="0">
                <a:solidFill>
                  <a:srgbClr val="213163"/>
                </a:solidFill>
                <a:latin typeface="+mj-lt"/>
              </a:rPr>
              <a:t>      </a:t>
            </a:r>
            <a:r>
              <a:rPr lang="en-US" sz="1600" b="0" i="0" dirty="0">
                <a:solidFill>
                  <a:srgbClr val="0D0D0D"/>
                </a:solidFill>
                <a:effectLst/>
                <a:latin typeface="+mj-lt"/>
              </a:rPr>
              <a:t>SQL is employed as the database management system to store and manage the notes data efficiently. Through Django's ORM, SQL queries are seamlessly integrated into the application logic, enabling smooth interaction between the backend and the database.</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      Overall, this project aims to demonstrate the integration of frontend and backend technologies to develop a functional and user-friendly Notes Sharing Web Application using the Django framework.</a:t>
            </a:r>
            <a:br>
              <a:rPr lang="en-US" sz="2000" b="0" i="0" dirty="0">
                <a:solidFill>
                  <a:srgbClr val="0D0D0D"/>
                </a:solidFill>
                <a:effectLst/>
                <a:latin typeface="+mj-lt"/>
              </a:rPr>
            </a:br>
            <a:br>
              <a:rPr lang="en-IN" sz="1600" b="1" dirty="0">
                <a:solidFill>
                  <a:srgbClr val="213163"/>
                </a:solidFill>
                <a:latin typeface="+mj-lt"/>
              </a:rPr>
            </a:br>
            <a:r>
              <a:rPr lang="en-IN" sz="1600" b="1" dirty="0">
                <a:solidFill>
                  <a:srgbClr val="213163"/>
                </a:solidFill>
                <a:latin typeface="+mj-lt"/>
              </a:rPr>
              <a:t>      </a:t>
            </a:r>
            <a:br>
              <a:rPr lang="en-IN" sz="1600" b="1" dirty="0">
                <a:solidFill>
                  <a:srgbClr val="213163"/>
                </a:solidFill>
                <a:latin typeface="+mj-lt"/>
              </a:rPr>
            </a:br>
            <a:r>
              <a:rPr lang="en-IN" sz="1600" b="1" dirty="0">
                <a:solidFill>
                  <a:srgbClr val="213163"/>
                </a:solidFill>
                <a:latin typeface="+mj-lt"/>
              </a:rPr>
              <a:t>      </a:t>
            </a:r>
            <a:r>
              <a:rPr lang="en-US" sz="1600" b="0" i="0" dirty="0">
                <a:solidFill>
                  <a:srgbClr val="0D0D0D"/>
                </a:solidFill>
                <a:effectLst/>
                <a:latin typeface="+mj-lt"/>
              </a:rPr>
              <a:t>       </a:t>
            </a:r>
            <a:br>
              <a:rPr lang="en-US" sz="1600" b="0" i="0" dirty="0">
                <a:solidFill>
                  <a:srgbClr val="0D0D0D"/>
                </a:solidFill>
                <a:effectLst/>
                <a:latin typeface="+mj-lt"/>
              </a:rPr>
            </a:br>
            <a:br>
              <a:rPr lang="en-US" sz="2000" b="0" i="0" dirty="0">
                <a:solidFill>
                  <a:srgbClr val="0D0D0D"/>
                </a:solidFill>
                <a:effectLst/>
                <a:latin typeface="Söhne"/>
              </a:rPr>
            </a:br>
            <a:br>
              <a:rPr lang="en-IN" sz="1600" b="1" dirty="0">
                <a:solidFill>
                  <a:srgbClr val="213163"/>
                </a:solidFill>
              </a:rPr>
            </a:br>
            <a:r>
              <a:rPr lang="en-IN" sz="1600" b="1" dirty="0">
                <a:solidFill>
                  <a:srgbClr val="213163"/>
                </a:solidFill>
              </a:rPr>
              <a:t>     </a:t>
            </a:r>
            <a:br>
              <a:rPr lang="en-IN" sz="1600" b="1" dirty="0">
                <a:solidFill>
                  <a:srgbClr val="213163"/>
                </a:solidFill>
              </a:rPr>
            </a:br>
            <a:endParaRPr lang="en-IN" sz="1600" dirty="0"/>
          </a:p>
        </p:txBody>
      </p:sp>
      <p:cxnSp>
        <p:nvCxnSpPr>
          <p:cNvPr id="3" name="Straight Connector 2">
            <a:extLst>
              <a:ext uri="{FF2B5EF4-FFF2-40B4-BE49-F238E27FC236}">
                <a16:creationId xmlns:a16="http://schemas.microsoft.com/office/drawing/2014/main" id="{0E138CBA-7C0B-348B-874D-0DBE98733F33}"/>
              </a:ext>
            </a:extLst>
          </p:cNvPr>
          <p:cNvCxnSpPr/>
          <p:nvPr/>
        </p:nvCxnSpPr>
        <p:spPr>
          <a:xfrm>
            <a:off x="-184416"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A6F8FB9D-26BD-FFD4-0D44-2DE325084D08}"/>
              </a:ext>
            </a:extLst>
          </p:cNvPr>
          <p:cNvSpPr txBox="1">
            <a:spLocks/>
          </p:cNvSpPr>
          <p:nvPr/>
        </p:nvSpPr>
        <p:spPr>
          <a:xfrm>
            <a:off x="138652" y="46759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a:t>
            </a:r>
          </a:p>
        </p:txBody>
      </p:sp>
    </p:spTree>
    <p:extLst>
      <p:ext uri="{BB962C8B-B14F-4D97-AF65-F5344CB8AC3E}">
        <p14:creationId xmlns:p14="http://schemas.microsoft.com/office/powerpoint/2010/main" val="28619519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3" y="682130"/>
            <a:ext cx="8621146" cy="322263"/>
          </a:xfrm>
          <a:prstGeom prst="rect">
            <a:avLst/>
          </a:prstGeom>
          <a:noFill/>
          <a:ln>
            <a:noFill/>
          </a:ln>
        </p:spPr>
        <p:txBody>
          <a:bodyPr spcFirstLastPara="1" wrap="square" lIns="91425" tIns="91425" rIns="91425" bIns="91425" anchor="t" anchorCtr="0">
            <a:noAutofit/>
          </a:bodyPr>
          <a:lstStyle/>
          <a:p>
            <a:pPr algn="l">
              <a:buFont typeface="+mj-lt"/>
              <a:buAutoNum type="arabicPeriod"/>
            </a:pPr>
            <a:r>
              <a:rPr lang="en-IN" sz="1600" b="1" dirty="0">
                <a:solidFill>
                  <a:srgbClr val="213163"/>
                </a:solidFill>
              </a:rPr>
              <a:t>Problem Statement</a:t>
            </a:r>
            <a:r>
              <a:rPr lang="en-IN" sz="1600" b="1" dirty="0">
                <a:solidFill>
                  <a:srgbClr val="213163"/>
                </a:solidFill>
                <a:latin typeface="+mj-lt"/>
              </a:rPr>
              <a:t> </a:t>
            </a:r>
            <a:br>
              <a:rPr lang="en-IN" sz="1600" b="1" dirty="0">
                <a:solidFill>
                  <a:srgbClr val="213163"/>
                </a:solidFill>
                <a:latin typeface="+mj-lt"/>
              </a:rPr>
            </a:br>
            <a:r>
              <a:rPr lang="en-IN" sz="1600" b="1" dirty="0">
                <a:solidFill>
                  <a:srgbClr val="213163"/>
                </a:solidFill>
                <a:latin typeface="+mj-lt"/>
              </a:rPr>
              <a:t>      </a:t>
            </a:r>
            <a:r>
              <a:rPr lang="en-US" sz="1600" dirty="0">
                <a:solidFill>
                  <a:srgbClr val="0D0D0D"/>
                </a:solidFill>
                <a:latin typeface="+mj-lt"/>
              </a:rPr>
              <a:t>T</a:t>
            </a:r>
            <a:r>
              <a:rPr lang="en-US" sz="1600" b="0" i="0" dirty="0">
                <a:solidFill>
                  <a:srgbClr val="0D0D0D"/>
                </a:solidFill>
                <a:effectLst/>
                <a:latin typeface="+mj-lt"/>
              </a:rPr>
              <a:t>he problem statement for this project is to develop a collaborative notes sharing web application using the Django framework that addresses the following challenges:</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   1.Lack of real-time collaboration features in existing note-taking applications.</a:t>
            </a:r>
            <a:br>
              <a:rPr lang="en-US" sz="1600" b="0" i="0" dirty="0">
                <a:solidFill>
                  <a:srgbClr val="0D0D0D"/>
                </a:solidFill>
                <a:effectLst/>
                <a:latin typeface="+mj-lt"/>
              </a:rPr>
            </a:br>
            <a:r>
              <a:rPr lang="en-US" sz="1600" b="0" i="0" dirty="0">
                <a:solidFill>
                  <a:srgbClr val="0D0D0D"/>
                </a:solidFill>
                <a:effectLst/>
                <a:latin typeface="+mj-lt"/>
              </a:rPr>
              <a:t>   2. Absence of an intuitive and user-friendly interface for creating, editing, and organizing                     notes.</a:t>
            </a:r>
            <a:br>
              <a:rPr lang="en-US" sz="1600" b="0" i="0" dirty="0">
                <a:solidFill>
                  <a:srgbClr val="0D0D0D"/>
                </a:solidFill>
                <a:effectLst/>
                <a:latin typeface="+mj-lt"/>
              </a:rPr>
            </a:br>
            <a:r>
              <a:rPr lang="en-US" sz="1600" b="0" i="0" dirty="0">
                <a:solidFill>
                  <a:srgbClr val="0D0D0D"/>
                </a:solidFill>
                <a:effectLst/>
                <a:latin typeface="+mj-lt"/>
              </a:rPr>
              <a:t>   3. Insufficient customization options for note formatting and organization.</a:t>
            </a:r>
            <a:br>
              <a:rPr lang="en-US" sz="1600" b="0" i="0" dirty="0">
                <a:solidFill>
                  <a:srgbClr val="0D0D0D"/>
                </a:solidFill>
                <a:effectLst/>
                <a:latin typeface="+mj-lt"/>
              </a:rPr>
            </a:br>
            <a:r>
              <a:rPr lang="en-US" sz="1600" b="0" i="0" dirty="0">
                <a:solidFill>
                  <a:srgbClr val="0D0D0D"/>
                </a:solidFill>
                <a:effectLst/>
                <a:latin typeface="+mj-lt"/>
              </a:rPr>
              <a:t>   4. Security and privacy concerns when sharing sensitive information or collaborating on notes.</a:t>
            </a:r>
            <a:br>
              <a:rPr lang="en-US" sz="1600" b="0" i="0" dirty="0">
                <a:solidFill>
                  <a:srgbClr val="0D0D0D"/>
                </a:solidFill>
                <a:effectLst/>
                <a:latin typeface="+mj-lt"/>
              </a:rPr>
            </a:br>
            <a:r>
              <a:rPr lang="en-US" sz="1600" b="0" i="0" dirty="0">
                <a:solidFill>
                  <a:srgbClr val="0D0D0D"/>
                </a:solidFill>
                <a:effectLst/>
                <a:latin typeface="+mj-lt"/>
              </a:rPr>
              <a:t>   5. Inefficient data management and retrieval methods in existing solutions.</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   By addressing these challenges, the project aims to provide users with a comprehensive and secure platform for sharing notes and collaborating with others in real-time, thereby enhancing productivity and knowledge sharing in various domains.</a:t>
            </a:r>
            <a:br>
              <a:rPr lang="en-US" sz="1600" b="0" i="0" dirty="0">
                <a:solidFill>
                  <a:srgbClr val="0D0D0D"/>
                </a:solidFill>
                <a:effectLst/>
                <a:latin typeface="+mj-lt"/>
              </a:rPr>
            </a:br>
            <a:br>
              <a:rPr lang="en-US" sz="1600" dirty="0">
                <a:latin typeface="+mj-lt"/>
              </a:rPr>
            </a:br>
            <a:br>
              <a:rPr lang="en-US" sz="1600" b="0" i="0" dirty="0">
                <a:solidFill>
                  <a:srgbClr val="0D0D0D"/>
                </a:solidFill>
                <a:effectLst/>
                <a:latin typeface="+mj-lt"/>
              </a:rPr>
            </a:br>
            <a:br>
              <a:rPr lang="en-US" sz="2000" b="0" i="0" dirty="0">
                <a:solidFill>
                  <a:srgbClr val="0D0D0D"/>
                </a:solidFill>
                <a:effectLst/>
                <a:latin typeface="Söhne"/>
              </a:rPr>
            </a:br>
            <a:endParaRPr lang="en-IN" sz="1600" dirty="0"/>
          </a:p>
        </p:txBody>
      </p:sp>
      <p:cxnSp>
        <p:nvCxnSpPr>
          <p:cNvPr id="2" name="Straight Connector 1">
            <a:extLst>
              <a:ext uri="{FF2B5EF4-FFF2-40B4-BE49-F238E27FC236}">
                <a16:creationId xmlns:a16="http://schemas.microsoft.com/office/drawing/2014/main" id="{138979D7-DAF1-B9D0-4B15-5F44295BF71F}"/>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771E5D94-0B0E-9E10-390E-F025663AAA0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5456884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67186" cy="322263"/>
          </a:xfrm>
          <a:prstGeom prst="rect">
            <a:avLst/>
          </a:prstGeom>
          <a:noFill/>
          <a:ln>
            <a:noFill/>
          </a:ln>
        </p:spPr>
        <p:txBody>
          <a:bodyPr spcFirstLastPara="1" wrap="square" lIns="91425" tIns="91425" rIns="91425" bIns="91425" anchor="t" anchorCtr="0">
            <a:noAutofit/>
          </a:bodyPr>
          <a:lstStyle/>
          <a:p>
            <a:r>
              <a:rPr lang="en-IN" sz="1600" b="1" dirty="0">
                <a:solidFill>
                  <a:srgbClr val="213163"/>
                </a:solidFill>
              </a:rPr>
              <a:t>Project Overview</a:t>
            </a:r>
            <a:br>
              <a:rPr lang="en-IN" sz="1600" b="1" dirty="0">
                <a:solidFill>
                  <a:srgbClr val="213163"/>
                </a:solidFill>
              </a:rPr>
            </a:br>
            <a:br>
              <a:rPr lang="en-IN" sz="1600" b="1" dirty="0">
                <a:solidFill>
                  <a:srgbClr val="213163"/>
                </a:solidFill>
              </a:rPr>
            </a:br>
            <a:r>
              <a:rPr lang="en-IN" sz="1600" b="1" dirty="0">
                <a:solidFill>
                  <a:srgbClr val="213163"/>
                </a:solidFill>
              </a:rPr>
              <a:t>     </a:t>
            </a:r>
            <a:r>
              <a:rPr lang="en-US" sz="1600" b="1" i="0" dirty="0">
                <a:solidFill>
                  <a:srgbClr val="0D0D0D"/>
                </a:solidFill>
                <a:effectLst/>
                <a:latin typeface="+mj-lt"/>
              </a:rPr>
              <a:t>Title: Notes Sharing Web Application using Django Framework</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Objective: Develop a modern and intuitive web application for seamless notes sharing and real-time collaboration.</a:t>
            </a:r>
            <a:br>
              <a:rPr lang="en-US" sz="1600" dirty="0">
                <a:solidFill>
                  <a:srgbClr val="0D0D0D"/>
                </a:solidFill>
                <a:latin typeface="+mj-lt"/>
              </a:rPr>
            </a:br>
            <a:r>
              <a:rPr lang="en-US" sz="1600" b="0" i="0" dirty="0">
                <a:solidFill>
                  <a:srgbClr val="0D0D0D"/>
                </a:solidFill>
                <a:effectLst/>
                <a:latin typeface="+mj-lt"/>
              </a:rPr>
              <a:t> Features:</a:t>
            </a:r>
            <a:br>
              <a:rPr lang="en-US" sz="1600" b="0" i="0" dirty="0">
                <a:solidFill>
                  <a:srgbClr val="0D0D0D"/>
                </a:solidFill>
                <a:effectLst/>
                <a:latin typeface="+mj-lt"/>
              </a:rPr>
            </a:br>
            <a:r>
              <a:rPr lang="en-US" sz="1600" b="0" i="0" dirty="0">
                <a:solidFill>
                  <a:srgbClr val="0D0D0D"/>
                </a:solidFill>
                <a:effectLst/>
                <a:latin typeface="+mj-lt"/>
              </a:rPr>
              <a:t>    1. User-friendly Interface: Intuitive interface for creating, editing, and organizing notes.</a:t>
            </a:r>
            <a:br>
              <a:rPr lang="en-US" sz="1600" b="0" i="0" dirty="0">
                <a:solidFill>
                  <a:srgbClr val="0D0D0D"/>
                </a:solidFill>
                <a:effectLst/>
                <a:latin typeface="+mj-lt"/>
              </a:rPr>
            </a:br>
            <a:r>
              <a:rPr lang="en-US" sz="1600" b="0" i="0" dirty="0">
                <a:solidFill>
                  <a:srgbClr val="0D0D0D"/>
                </a:solidFill>
                <a:effectLst/>
                <a:latin typeface="+mj-lt"/>
              </a:rPr>
              <a:t>    2. Real-time Collaboration: Simultaneous editing and sharing of notes among multiple users.</a:t>
            </a:r>
            <a:br>
              <a:rPr lang="en-US" sz="1600" b="0" i="0" dirty="0">
                <a:solidFill>
                  <a:srgbClr val="0D0D0D"/>
                </a:solidFill>
                <a:effectLst/>
                <a:latin typeface="+mj-lt"/>
              </a:rPr>
            </a:br>
            <a:r>
              <a:rPr lang="en-US" sz="1600" b="0" i="0" dirty="0">
                <a:solidFill>
                  <a:srgbClr val="0D0D0D"/>
                </a:solidFill>
                <a:effectLst/>
                <a:latin typeface="+mj-lt"/>
              </a:rPr>
              <a:t>    3. Customization Options: Flexible formatting and organization features for personalized note-taking.</a:t>
            </a:r>
            <a:br>
              <a:rPr lang="en-US" sz="1600" b="0" i="0" dirty="0">
                <a:solidFill>
                  <a:srgbClr val="0D0D0D"/>
                </a:solidFill>
                <a:effectLst/>
                <a:latin typeface="+mj-lt"/>
              </a:rPr>
            </a:br>
            <a:r>
              <a:rPr lang="en-US" sz="1600" b="0" i="0" dirty="0">
                <a:solidFill>
                  <a:srgbClr val="0D0D0D"/>
                </a:solidFill>
                <a:effectLst/>
                <a:latin typeface="+mj-lt"/>
              </a:rPr>
              <a:t>    4. Secure Data Management: Implementation of robust security measures to protect user data and ensure privacy.</a:t>
            </a:r>
            <a:br>
              <a:rPr lang="en-US" sz="1600" b="0" i="0" dirty="0">
                <a:solidFill>
                  <a:srgbClr val="0D0D0D"/>
                </a:solidFill>
                <a:effectLst/>
                <a:latin typeface="+mj-lt"/>
              </a:rPr>
            </a:br>
            <a:br>
              <a:rPr lang="en-US" sz="1600" b="0" i="0" dirty="0">
                <a:solidFill>
                  <a:srgbClr val="0D0D0D"/>
                </a:solidFill>
                <a:effectLst/>
                <a:latin typeface="+mj-lt"/>
              </a:rPr>
            </a:br>
            <a:br>
              <a:rPr lang="en-US" sz="1600" b="0" i="0" dirty="0">
                <a:solidFill>
                  <a:srgbClr val="0D0D0D"/>
                </a:solidFill>
                <a:effectLst/>
                <a:latin typeface="+mj-lt"/>
              </a:rPr>
            </a:br>
            <a:endParaRPr lang="en-IN" sz="1600" dirty="0">
              <a:latin typeface="+mj-lt"/>
            </a:endParaRPr>
          </a:p>
        </p:txBody>
      </p:sp>
      <p:cxnSp>
        <p:nvCxnSpPr>
          <p:cNvPr id="2" name="Straight Connector 1">
            <a:extLst>
              <a:ext uri="{FF2B5EF4-FFF2-40B4-BE49-F238E27FC236}">
                <a16:creationId xmlns:a16="http://schemas.microsoft.com/office/drawing/2014/main"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0139171D-3AD9-6A2C-2865-384C0BE5CD2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2846337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67186" cy="322263"/>
          </a:xfrm>
          <a:prstGeom prst="rect">
            <a:avLst/>
          </a:prstGeom>
          <a:noFill/>
          <a:ln>
            <a:noFill/>
          </a:ln>
        </p:spPr>
        <p:txBody>
          <a:bodyPr spcFirstLastPara="1" wrap="square" lIns="91425" tIns="91425" rIns="91425" bIns="91425" anchor="t" anchorCtr="0">
            <a:noAutofit/>
          </a:bodyPr>
          <a:lstStyle/>
          <a:p>
            <a:pPr algn="l"/>
            <a:r>
              <a:rPr lang="en-IN" sz="1600" b="1" dirty="0">
                <a:solidFill>
                  <a:srgbClr val="213163"/>
                </a:solidFill>
              </a:rPr>
              <a:t>Project Overview</a:t>
            </a:r>
            <a:br>
              <a:rPr lang="en-IN" sz="1600" b="1" dirty="0">
                <a:solidFill>
                  <a:srgbClr val="213163"/>
                </a:solidFill>
              </a:rPr>
            </a:br>
            <a:br>
              <a:rPr lang="en-IN" sz="1600" b="1" dirty="0">
                <a:solidFill>
                  <a:srgbClr val="213163"/>
                </a:solidFill>
              </a:rPr>
            </a:br>
            <a:r>
              <a:rPr lang="en-IN" sz="1600" b="1" dirty="0">
                <a:solidFill>
                  <a:srgbClr val="213163"/>
                </a:solidFill>
              </a:rPr>
              <a:t>    </a:t>
            </a:r>
            <a:r>
              <a:rPr lang="en-IN" sz="1600" b="1" dirty="0">
                <a:solidFill>
                  <a:srgbClr val="213163"/>
                </a:solidFill>
                <a:latin typeface="+mj-lt"/>
              </a:rPr>
              <a:t>5.</a:t>
            </a:r>
            <a:r>
              <a:rPr lang="en-US" sz="1600" b="0" i="0" dirty="0">
                <a:solidFill>
                  <a:srgbClr val="0D0D0D"/>
                </a:solidFill>
                <a:effectLst/>
                <a:latin typeface="+mj-lt"/>
              </a:rPr>
              <a:t> Django Framework: Utilization of Django framework for efficient backend development and database management.</a:t>
            </a:r>
            <a:br>
              <a:rPr lang="en-US" sz="1600" b="0" i="0" dirty="0">
                <a:solidFill>
                  <a:srgbClr val="0D0D0D"/>
                </a:solidFill>
                <a:effectLst/>
                <a:latin typeface="+mj-lt"/>
              </a:rPr>
            </a:br>
            <a:br>
              <a:rPr lang="en-US" sz="1600" b="0" i="0" dirty="0">
                <a:solidFill>
                  <a:srgbClr val="0D0D0D"/>
                </a:solidFill>
                <a:effectLst/>
                <a:latin typeface="+mj-lt"/>
              </a:rPr>
            </a:br>
            <a:r>
              <a:rPr lang="en-US" sz="1600" b="1" i="0" dirty="0">
                <a:solidFill>
                  <a:srgbClr val="0D0D0D"/>
                </a:solidFill>
                <a:effectLst/>
                <a:latin typeface="+mj-lt"/>
              </a:rPr>
              <a:t>Technology Stack:</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Frontend: HTML, CSS, JavaScript</a:t>
            </a:r>
            <a:br>
              <a:rPr lang="en-US" sz="1600" b="0" i="0" dirty="0">
                <a:solidFill>
                  <a:srgbClr val="0D0D0D"/>
                </a:solidFill>
                <a:effectLst/>
                <a:latin typeface="+mj-lt"/>
              </a:rPr>
            </a:br>
            <a:r>
              <a:rPr lang="en-US" sz="1600" b="0" i="0" dirty="0">
                <a:solidFill>
                  <a:srgbClr val="0D0D0D"/>
                </a:solidFill>
                <a:effectLst/>
                <a:latin typeface="+mj-lt"/>
              </a:rPr>
              <a:t>Backend: Python, Django, SQL</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Outcome: A comprehensive notes sharing platform that enhances productivity and facilitates knowledge dissemination through seamless collaboration.</a:t>
            </a:r>
            <a:br>
              <a:rPr lang="en-US" sz="1600" b="0" i="0" dirty="0">
                <a:solidFill>
                  <a:srgbClr val="0D0D0D"/>
                </a:solidFill>
                <a:effectLst/>
                <a:latin typeface="+mj-lt"/>
              </a:rPr>
            </a:br>
            <a:br>
              <a:rPr lang="en-US" sz="1600" b="0" i="0" dirty="0">
                <a:solidFill>
                  <a:srgbClr val="0D0D0D"/>
                </a:solidFill>
                <a:effectLst/>
                <a:latin typeface="+mj-lt"/>
              </a:rPr>
            </a:br>
            <a:br>
              <a:rPr lang="en-IN" sz="1600" b="1" dirty="0">
                <a:solidFill>
                  <a:srgbClr val="213163"/>
                </a:solidFill>
              </a:rPr>
            </a:br>
            <a:br>
              <a:rPr lang="en-IN" sz="1600" b="1" dirty="0">
                <a:solidFill>
                  <a:srgbClr val="213163"/>
                </a:solidFill>
              </a:rPr>
            </a:br>
            <a:br>
              <a:rPr lang="en-US" sz="1600" b="0" i="0" dirty="0">
                <a:solidFill>
                  <a:srgbClr val="0D0D0D"/>
                </a:solidFill>
                <a:effectLst/>
                <a:latin typeface="+mj-lt"/>
              </a:rPr>
            </a:br>
            <a:br>
              <a:rPr lang="en-US" sz="1600" b="0" i="0" dirty="0">
                <a:solidFill>
                  <a:srgbClr val="0D0D0D"/>
                </a:solidFill>
                <a:effectLst/>
                <a:latin typeface="+mj-lt"/>
              </a:rPr>
            </a:br>
            <a:br>
              <a:rPr lang="en-US" sz="1600" b="0" i="0" dirty="0">
                <a:solidFill>
                  <a:srgbClr val="0D0D0D"/>
                </a:solidFill>
                <a:effectLst/>
                <a:latin typeface="+mj-lt"/>
              </a:rPr>
            </a:br>
            <a:endParaRPr lang="en-IN" sz="1600" dirty="0">
              <a:latin typeface="+mj-lt"/>
            </a:endParaRPr>
          </a:p>
        </p:txBody>
      </p:sp>
      <p:cxnSp>
        <p:nvCxnSpPr>
          <p:cNvPr id="2" name="Straight Connector 1">
            <a:extLst>
              <a:ext uri="{FF2B5EF4-FFF2-40B4-BE49-F238E27FC236}">
                <a16:creationId xmlns:a16="http://schemas.microsoft.com/office/drawing/2014/main"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0139171D-3AD9-6A2C-2865-384C0BE5CD2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1187664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Proposed Solution</a:t>
            </a:r>
            <a:endParaRPr lang="en-IN" sz="1600"/>
          </a:p>
        </p:txBody>
      </p:sp>
      <p:sp>
        <p:nvSpPr>
          <p:cNvPr id="11" name="TextBox 10">
            <a:extLst>
              <a:ext uri="{FF2B5EF4-FFF2-40B4-BE49-F238E27FC236}">
                <a16:creationId xmlns:a16="http://schemas.microsoft.com/office/drawing/2014/main" id="{B46B7C3C-D3E3-FF07-EEDD-95F0B593D118}"/>
              </a:ext>
            </a:extLst>
          </p:cNvPr>
          <p:cNvSpPr txBox="1"/>
          <p:nvPr/>
        </p:nvSpPr>
        <p:spPr>
          <a:xfrm>
            <a:off x="138652" y="1102221"/>
            <a:ext cx="8605897" cy="3046988"/>
          </a:xfrm>
          <a:prstGeom prst="rect">
            <a:avLst/>
          </a:prstGeom>
          <a:noFill/>
        </p:spPr>
        <p:txBody>
          <a:bodyPr wrap="square">
            <a:spAutoFit/>
          </a:bodyPr>
          <a:lstStyle/>
          <a:p>
            <a:pPr marL="285750" indent="-285750" algn="l">
              <a:buFont typeface="Arial" panose="020B0604020202020204" pitchFamily="34" charset="0"/>
              <a:buChar char="•"/>
            </a:pPr>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Real-time Collaboration: Implement WebSocket technology for real-time communication between users, enabling simultaneous editing and sharing of notes.</a:t>
            </a:r>
          </a:p>
          <a:p>
            <a:pPr algn="l"/>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Intuitive User Interface: Design a modern and user-friendly interface using HTML, CSS, and JavaScript for easy note creation, editing, and organization.</a:t>
            </a:r>
          </a:p>
          <a:p>
            <a:pPr algn="l"/>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Customization Features: Provide rich formatting options and organizational tools to personalize note-taking experience.</a:t>
            </a:r>
          </a:p>
          <a:p>
            <a:pPr algn="l"/>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Robust Security Measures: Implement authentication, authorization, and encryption techniques to ensure data privacy and secure collaboration.</a:t>
            </a:r>
          </a:p>
        </p:txBody>
      </p:sp>
      <p:cxnSp>
        <p:nvCxnSpPr>
          <p:cNvPr id="2" name="Straight Connector 1">
            <a:extLst>
              <a:ext uri="{FF2B5EF4-FFF2-40B4-BE49-F238E27FC236}">
                <a16:creationId xmlns:a16="http://schemas.microsoft.com/office/drawing/2014/main"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D3393E03-7263-ADFB-23AD-8505198A845E}"/>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539135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Proposed Solution</a:t>
            </a:r>
            <a:endParaRPr lang="en-IN" sz="1600"/>
          </a:p>
        </p:txBody>
      </p:sp>
      <p:sp>
        <p:nvSpPr>
          <p:cNvPr id="11" name="TextBox 10">
            <a:extLst>
              <a:ext uri="{FF2B5EF4-FFF2-40B4-BE49-F238E27FC236}">
                <a16:creationId xmlns:a16="http://schemas.microsoft.com/office/drawing/2014/main" id="{B46B7C3C-D3E3-FF07-EEDD-95F0B593D118}"/>
              </a:ext>
            </a:extLst>
          </p:cNvPr>
          <p:cNvSpPr txBox="1"/>
          <p:nvPr/>
        </p:nvSpPr>
        <p:spPr>
          <a:xfrm>
            <a:off x="138652" y="1102221"/>
            <a:ext cx="8605897" cy="3046988"/>
          </a:xfrm>
          <a:prstGeom prst="rect">
            <a:avLst/>
          </a:prstGeom>
          <a:noFill/>
        </p:spPr>
        <p:txBody>
          <a:bodyPr wrap="square">
            <a:spAutoFit/>
          </a:bodyPr>
          <a:lstStyle/>
          <a:p>
            <a:pPr marL="285750" indent="-285750" algn="l">
              <a:buFont typeface="Arial" panose="020B0604020202020204" pitchFamily="34" charset="0"/>
              <a:buChar char="•"/>
            </a:pPr>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dirty="0">
                <a:solidFill>
                  <a:srgbClr val="0D0D0D"/>
                </a:solidFill>
                <a:latin typeface="+mj-lt"/>
              </a:rPr>
              <a:t>D</a:t>
            </a:r>
            <a:r>
              <a:rPr lang="en-US" sz="1600" b="0" i="0" dirty="0">
                <a:solidFill>
                  <a:srgbClr val="0D0D0D"/>
                </a:solidFill>
                <a:effectLst/>
                <a:latin typeface="+mj-lt"/>
              </a:rPr>
              <a:t>jango Framework Integration: Utilize Django's powerful features for backend development, including ORM for database management and built-in security functionalities.</a:t>
            </a:r>
          </a:p>
          <a:p>
            <a:pPr marL="285750" indent="-285750" algn="l">
              <a:buFont typeface="Arial" panose="020B0604020202020204" pitchFamily="34" charset="0"/>
              <a:buChar char="•"/>
            </a:pPr>
            <a:endParaRPr lang="en-US" sz="1600" dirty="0">
              <a:solidFill>
                <a:srgbClr val="0D0D0D"/>
              </a:solidFill>
              <a:latin typeface="+mj-lt"/>
            </a:endParaRPr>
          </a:p>
          <a:p>
            <a:pPr algn="l"/>
            <a:endParaRPr lang="en-US" sz="1600" b="0" i="0" dirty="0">
              <a:solidFill>
                <a:srgbClr val="0D0D0D"/>
              </a:solidFill>
              <a:effectLst/>
              <a:latin typeface="+mj-lt"/>
            </a:endParaRPr>
          </a:p>
          <a:p>
            <a:pPr algn="l"/>
            <a:r>
              <a:rPr lang="en-US" sz="1600" b="1" i="0" dirty="0">
                <a:solidFill>
                  <a:srgbClr val="0D0D0D"/>
                </a:solidFill>
                <a:effectLst/>
                <a:latin typeface="+mj-lt"/>
              </a:rPr>
              <a:t>Outcome: </a:t>
            </a:r>
          </a:p>
          <a:p>
            <a:pPr algn="l"/>
            <a:endParaRPr lang="en-US" sz="1600" b="1" i="0" dirty="0">
              <a:solidFill>
                <a:srgbClr val="0D0D0D"/>
              </a:solidFill>
              <a:effectLst/>
              <a:latin typeface="+mj-lt"/>
            </a:endParaRPr>
          </a:p>
          <a:p>
            <a:pPr algn="l"/>
            <a:r>
              <a:rPr lang="en-US" sz="1600" dirty="0">
                <a:solidFill>
                  <a:srgbClr val="0D0D0D"/>
                </a:solidFill>
                <a:latin typeface="+mj-lt"/>
              </a:rPr>
              <a:t>	</a:t>
            </a:r>
            <a:r>
              <a:rPr lang="en-US" sz="1600" b="0" i="0" dirty="0">
                <a:solidFill>
                  <a:srgbClr val="0D0D0D"/>
                </a:solidFill>
                <a:effectLst/>
                <a:latin typeface="+mj-lt"/>
              </a:rPr>
              <a:t>A collaborative notes sharing web application that offers seamless real-time collaboration, intuitive user experience, extensive customization options, and robust security measures to enhance productivity and knowledge sharing.</a:t>
            </a:r>
          </a:p>
          <a:p>
            <a:pPr marL="285750" indent="-285750" algn="l">
              <a:buFont typeface="Arial" panose="020B0604020202020204" pitchFamily="34" charset="0"/>
              <a:buChar char="•"/>
            </a:pPr>
            <a:endParaRPr lang="en-US" sz="1600" b="0" i="0" dirty="0">
              <a:solidFill>
                <a:srgbClr val="0D0D0D"/>
              </a:solidFill>
              <a:effectLst/>
              <a:latin typeface="+mj-lt"/>
            </a:endParaRPr>
          </a:p>
        </p:txBody>
      </p:sp>
      <p:cxnSp>
        <p:nvCxnSpPr>
          <p:cNvPr id="2" name="Straight Connector 1">
            <a:extLst>
              <a:ext uri="{FF2B5EF4-FFF2-40B4-BE49-F238E27FC236}">
                <a16:creationId xmlns:a16="http://schemas.microsoft.com/office/drawing/2014/main"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D3393E03-7263-ADFB-23AD-8505198A845E}"/>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28366868"/>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Props1.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3706AB80-2608-47D7-8AC8-FA6BC8A9B27C}">
  <ds:schemaRefs>
    <ds:schemaRef ds:uri="http://schemas.microsoft.com/sharepoint/v3/contenttype/forms"/>
  </ds:schemaRefs>
</ds:datastoreItem>
</file>

<file path=customXml/itemProps3.xml><?xml version="1.0" encoding="utf-8"?>
<ds:datastoreItem xmlns:ds="http://schemas.openxmlformats.org/officeDocument/2006/customXml" ds:itemID="{A6559A34-456E-49A1-8157-9E3D18BFAD36}">
  <ds:schemaRefs>
    <ds:schemaRef ds:uri="9162bd5b-4ed9-4da3-b376-05204580ba3f"/>
    <ds:schemaRef ds:uri="c0fa2617-96bd-425d-8578-e93563fe37c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607</TotalTime>
  <Words>1181</Words>
  <Application>Microsoft Office PowerPoint</Application>
  <PresentationFormat>On-screen Show (16:9)</PresentationFormat>
  <Paragraphs>77</Paragraphs>
  <Slides>26</Slides>
  <Notes>17</Notes>
  <HiddenSlides>0</HiddenSlides>
  <MMClips>0</MMClips>
  <ScaleCrop>false</ScaleCrop>
  <HeadingPairs>
    <vt:vector size="8" baseType="variant">
      <vt:variant>
        <vt:lpstr>Fonts Used</vt:lpstr>
      </vt:variant>
      <vt:variant>
        <vt:i4>5</vt:i4>
      </vt:variant>
      <vt:variant>
        <vt:lpstr>Theme</vt:lpstr>
      </vt:variant>
      <vt:variant>
        <vt:i4>1</vt:i4>
      </vt:variant>
      <vt:variant>
        <vt:lpstr>Slide Titles</vt:lpstr>
      </vt:variant>
      <vt:variant>
        <vt:i4>26</vt:i4>
      </vt:variant>
      <vt:variant>
        <vt:lpstr>Custom Shows</vt:lpstr>
      </vt:variant>
      <vt:variant>
        <vt:i4>1</vt:i4>
      </vt:variant>
    </vt:vector>
  </HeadingPairs>
  <TitlesOfParts>
    <vt:vector size="33" baseType="lpstr">
      <vt:lpstr>Arial</vt:lpstr>
      <vt:lpstr>Arial MT</vt:lpstr>
      <vt:lpstr>Calibri</vt:lpstr>
      <vt:lpstr>Söhne</vt:lpstr>
      <vt:lpstr>Times New Roman</vt:lpstr>
      <vt:lpstr>Simple Light</vt:lpstr>
      <vt:lpstr>PowerPoint Presentation</vt:lpstr>
      <vt:lpstr>PowerPoint Presentation</vt:lpstr>
      <vt:lpstr>Abstract              This project focuses on the development of a Notes Sharing Web Application using the Django framework. The application facilitates users to create, share, and manage their notes efficiently. The technology stack employed includes HTML, CSS, and JavaScript for the frontend, while Python, Django, and SQL are utilized for the backend functionality.        The frontend development involves crafting an intuitive user interface (UI) using HTML for structure, CSS for styling, and JavaScript for dynamic interactions. The UI allows users to seamlessly navigate through the application, create new notes, edit existing ones, and share them with other users.         On the backend, Django provides a robust framework for building scalable web applications.          </vt:lpstr>
      <vt:lpstr>Abstract        Python, being the primary language of Django, is used for implementing the core functionality of the application. Django's built-in features such as authentication, routing, and ORM (Object-Relational Mapping) streamline the development process.        SQL is employed as the database management system to store and manage the notes data efficiently. Through Django's ORM, SQL queries are seamlessly integrated into the application logic, enabling smooth interaction between the backend and the database.        Overall, this project aims to demonstrate the integration of frontend and backend technologies to develop a functional and user-friendly Notes Sharing Web Application using the Django framework.                               </vt:lpstr>
      <vt:lpstr>Problem Statement        The problem statement for this project is to develop a collaborative notes sharing web application using the Django framework that addresses the following challenges:     1.Lack of real-time collaboration features in existing note-taking applications.    2. Absence of an intuitive and user-friendly interface for creating, editing, and organizing                     notes.    3. Insufficient customization options for note formatting and organization.    4. Security and privacy concerns when sharing sensitive information or collaborating on notes.    5. Inefficient data management and retrieval methods in existing solutions.     By addressing these challenges, the project aims to provide users with a comprehensive and secure platform for sharing notes and collaborating with others in real-time, thereby enhancing productivity and knowledge sharing in various domains.    </vt:lpstr>
      <vt:lpstr>Project Overview       Title: Notes Sharing Web Application using Django Framework  Objective: Develop a modern and intuitive web application for seamless notes sharing and real-time collaboration.  Features:     1. User-friendly Interface: Intuitive interface for creating, editing, and organizing notes.     2. Real-time Collaboration: Simultaneous editing and sharing of notes among multiple users.     3. Customization Options: Flexible formatting and organization features for personalized note-taking.     4. Secure Data Management: Implementation of robust security measures to protect user data and ensure privacy.   </vt:lpstr>
      <vt:lpstr>Project Overview      5. Django Framework: Utilization of Django framework for efficient backend development and database management.  Technology Stack:  Frontend: HTML, CSS, JavaScript Backend: Python, Django, SQL  Outcome: A comprehensive notes sharing platform that enhances productivity and facilitates knowledge dissemination through seamless collaboration.       </vt:lpstr>
      <vt:lpstr>Proposed Solution</vt:lpstr>
      <vt:lpstr>Proposed Solution</vt:lpstr>
      <vt:lpstr>Technology Used</vt:lpstr>
      <vt:lpstr>Modelling &amp; Results        Folder Structure :</vt:lpstr>
      <vt:lpstr>Modelling &amp; Results        models.py :</vt:lpstr>
      <vt:lpstr>Modelling &amp; Results        models.py :</vt:lpstr>
      <vt:lpstr>Modelling &amp; Results        models.py :</vt:lpstr>
      <vt:lpstr>Modelling &amp; Results        views.py :</vt:lpstr>
      <vt:lpstr>Homepage</vt:lpstr>
      <vt:lpstr>About-Us-Page</vt:lpstr>
      <vt:lpstr>Service-Page</vt:lpstr>
      <vt:lpstr>Login-Page</vt:lpstr>
      <vt:lpstr>Admin-Page</vt:lpstr>
      <vt:lpstr>Add/Update User-Page</vt:lpstr>
      <vt:lpstr>Update profile-Page</vt:lpstr>
      <vt:lpstr>Add Notes-Page</vt:lpstr>
      <vt:lpstr>Future Enhancements </vt:lpstr>
      <vt:lpstr>Conclusion</vt:lpstr>
      <vt:lpstr>Thank You!</vt:lpstr>
      <vt:lpstr>Custom Show 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Janani R</cp:lastModifiedBy>
  <cp:revision>30</cp:revision>
  <dcterms:modified xsi:type="dcterms:W3CDTF">2024-04-09T06:20:07Z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